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5" r:id="rId3"/>
    <p:sldId id="256" r:id="rId4"/>
    <p:sldId id="257" r:id="rId5"/>
    <p:sldId id="258" r:id="rId6"/>
    <p:sldId id="259" r:id="rId7"/>
    <p:sldId id="260" r:id="rId8"/>
    <p:sldId id="261" r:id="rId9"/>
    <p:sldId id="262" r:id="rId10"/>
    <p:sldId id="263" r:id="rId11"/>
    <p:sldId id="268" r:id="rId1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0" autoAdjust="0"/>
    <p:restoredTop sz="94660"/>
  </p:normalViewPr>
  <p:slideViewPr>
    <p:cSldViewPr snapToGrid="0">
      <p:cViewPr varScale="1">
        <p:scale>
          <a:sx n="116" d="100"/>
          <a:sy n="116" d="100"/>
        </p:scale>
        <p:origin x="101" y="1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Arbeitsblat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0225641437061012E-3"/>
          <c:y val="2.8023740453601508E-3"/>
          <c:w val="0.97392290213617394"/>
          <c:h val="0.83909480680419035"/>
        </c:manualLayout>
      </c:layout>
      <c:pie3DChart>
        <c:varyColors val="1"/>
        <c:ser>
          <c:idx val="0"/>
          <c:order val="0"/>
          <c:tx>
            <c:strRef>
              <c:f>Tabelle1!$B$1</c:f>
              <c:strCache>
                <c:ptCount val="1"/>
                <c:pt idx="0">
                  <c:v>Spalte1</c:v>
                </c:pt>
              </c:strCache>
            </c:strRef>
          </c:tx>
          <c:spPr>
            <a:ln w="19050"/>
          </c:spPr>
          <c:dPt>
            <c:idx val="0"/>
            <c:bubble3D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w="19050">
                <a:noFill/>
              </a:ln>
              <a:effectLst>
                <a:outerShdw blurRad="40000" dist="23000" dir="5400000" rotWithShape="0">
                  <a:srgbClr val="000000">
                    <a:alpha val="35000"/>
                  </a:srgbClr>
                </a:outerShdw>
              </a:effectLst>
              <a:sp3d/>
            </c:spPr>
            <c:extLst>
              <c:ext xmlns:c16="http://schemas.microsoft.com/office/drawing/2014/chart" uri="{C3380CC4-5D6E-409C-BE32-E72D297353CC}">
                <c16:uniqueId val="{00000001-F28B-4E70-A69E-1F1766EAA3EB}"/>
              </c:ext>
            </c:extLst>
          </c:dPt>
          <c:dPt>
            <c:idx val="1"/>
            <c:bubble3D val="0"/>
            <c:spPr>
              <a:gradFill rotWithShape="1">
                <a:gsLst>
                  <a:gs pos="0">
                    <a:schemeClr val="accent2">
                      <a:tint val="100000"/>
                      <a:shade val="100000"/>
                      <a:satMod val="130000"/>
                    </a:schemeClr>
                  </a:gs>
                  <a:gs pos="100000">
                    <a:schemeClr val="accent2">
                      <a:tint val="50000"/>
                      <a:shade val="100000"/>
                      <a:satMod val="350000"/>
                    </a:schemeClr>
                  </a:gs>
                </a:gsLst>
                <a:lin ang="16200000" scaled="0"/>
              </a:gradFill>
              <a:ln w="19050">
                <a:noFill/>
              </a:ln>
              <a:effectLst>
                <a:outerShdw blurRad="40000" dist="23000" dir="5400000" rotWithShape="0">
                  <a:srgbClr val="000000">
                    <a:alpha val="35000"/>
                  </a:srgbClr>
                </a:outerShdw>
              </a:effectLst>
              <a:sp3d/>
            </c:spPr>
            <c:extLst>
              <c:ext xmlns:c16="http://schemas.microsoft.com/office/drawing/2014/chart" uri="{C3380CC4-5D6E-409C-BE32-E72D297353CC}">
                <c16:uniqueId val="{00000003-F28B-4E70-A69E-1F1766EAA3EB}"/>
              </c:ext>
            </c:extLst>
          </c:dPt>
          <c:dPt>
            <c:idx val="2"/>
            <c:bubble3D val="0"/>
            <c:spPr>
              <a:gradFill rotWithShape="1">
                <a:gsLst>
                  <a:gs pos="0">
                    <a:schemeClr val="accent3">
                      <a:tint val="100000"/>
                      <a:shade val="100000"/>
                      <a:satMod val="130000"/>
                    </a:schemeClr>
                  </a:gs>
                  <a:gs pos="100000">
                    <a:schemeClr val="accent3">
                      <a:tint val="50000"/>
                      <a:shade val="100000"/>
                      <a:satMod val="350000"/>
                    </a:schemeClr>
                  </a:gs>
                </a:gsLst>
                <a:lin ang="16200000" scaled="0"/>
              </a:gradFill>
              <a:ln w="19050">
                <a:noFill/>
              </a:ln>
              <a:effectLst>
                <a:outerShdw blurRad="40000" dist="23000" dir="5400000" rotWithShape="0">
                  <a:srgbClr val="000000">
                    <a:alpha val="35000"/>
                  </a:srgbClr>
                </a:outerShdw>
              </a:effectLst>
              <a:sp3d/>
            </c:spPr>
            <c:extLst>
              <c:ext xmlns:c16="http://schemas.microsoft.com/office/drawing/2014/chart" uri="{C3380CC4-5D6E-409C-BE32-E72D297353CC}">
                <c16:uniqueId val="{00000005-F28B-4E70-A69E-1F1766EAA3EB}"/>
              </c:ext>
            </c:extLst>
          </c:dPt>
          <c:dPt>
            <c:idx val="3"/>
            <c:bubble3D val="0"/>
            <c:spPr>
              <a:gradFill rotWithShape="1">
                <a:gsLst>
                  <a:gs pos="0">
                    <a:schemeClr val="accent4">
                      <a:tint val="100000"/>
                      <a:shade val="100000"/>
                      <a:satMod val="130000"/>
                    </a:schemeClr>
                  </a:gs>
                  <a:gs pos="100000">
                    <a:schemeClr val="accent4">
                      <a:tint val="50000"/>
                      <a:shade val="100000"/>
                      <a:satMod val="350000"/>
                    </a:schemeClr>
                  </a:gs>
                </a:gsLst>
                <a:lin ang="16200000" scaled="0"/>
              </a:gradFill>
              <a:ln w="19050">
                <a:noFill/>
              </a:ln>
              <a:effectLst>
                <a:outerShdw blurRad="40000" dist="23000" dir="5400000" rotWithShape="0">
                  <a:srgbClr val="000000">
                    <a:alpha val="35000"/>
                  </a:srgbClr>
                </a:outerShdw>
              </a:effectLst>
              <a:sp3d/>
            </c:spPr>
            <c:extLst>
              <c:ext xmlns:c16="http://schemas.microsoft.com/office/drawing/2014/chart" uri="{C3380CC4-5D6E-409C-BE32-E72D297353CC}">
                <c16:uniqueId val="{00000007-F28B-4E70-A69E-1F1766EAA3EB}"/>
              </c:ext>
            </c:extLst>
          </c:dPt>
          <c:cat>
            <c:strRef>
              <c:f>Tabelle1!$A$2:$A$5</c:f>
              <c:strCache>
                <c:ptCount val="2"/>
                <c:pt idx="0">
                  <c:v>Bevölkerung LK EL/GB Gesamt</c:v>
                </c:pt>
                <c:pt idx="1">
                  <c:v>davon 17-24 Jährige</c:v>
                </c:pt>
              </c:strCache>
            </c:strRef>
          </c:cat>
          <c:val>
            <c:numRef>
              <c:f>Tabelle1!$B$2:$B$5</c:f>
              <c:numCache>
                <c:formatCode>General</c:formatCode>
                <c:ptCount val="4"/>
                <c:pt idx="0">
                  <c:v>464116</c:v>
                </c:pt>
                <c:pt idx="1">
                  <c:v>37523</c:v>
                </c:pt>
              </c:numCache>
            </c:numRef>
          </c:val>
          <c:extLst>
            <c:ext xmlns:c16="http://schemas.microsoft.com/office/drawing/2014/chart" uri="{C3380CC4-5D6E-409C-BE32-E72D297353CC}">
              <c16:uniqueId val="{00000008-F28B-4E70-A69E-1F1766EAA3EB}"/>
            </c:ext>
          </c:extLst>
        </c:ser>
        <c:dLbls>
          <c:showLegendKey val="0"/>
          <c:showVal val="0"/>
          <c:showCatName val="0"/>
          <c:showSerName val="0"/>
          <c:showPercent val="0"/>
          <c:showBubbleSize val="0"/>
          <c:showLeaderLines val="1"/>
        </c:dLbls>
      </c:pie3DChart>
      <c:spPr>
        <a:noFill/>
        <a:ln>
          <a:noFill/>
        </a:ln>
        <a:effectLst/>
      </c:spPr>
    </c:plotArea>
    <c:legend>
      <c:legendPos val="b"/>
      <c:legendEntry>
        <c:idx val="2"/>
        <c:delete val="1"/>
      </c:legendEntry>
      <c:legendEntry>
        <c:idx val="3"/>
        <c:delete val="1"/>
      </c:legendEntry>
      <c:layout>
        <c:manualLayout>
          <c:xMode val="edge"/>
          <c:yMode val="edge"/>
          <c:x val="2.6468628981506384E-2"/>
          <c:y val="0.79920819305967949"/>
          <c:w val="0.92929887568358394"/>
          <c:h val="0.2007918398840122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6">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drawings/drawing1.xml><?xml version="1.0" encoding="utf-8"?>
<c:userShapes xmlns:c="http://schemas.openxmlformats.org/drawingml/2006/chart">
  <cdr:relSizeAnchor xmlns:cdr="http://schemas.openxmlformats.org/drawingml/2006/chartDrawing">
    <cdr:from>
      <cdr:x>0.31325</cdr:x>
      <cdr:y>0.03191</cdr:y>
    </cdr:from>
    <cdr:to>
      <cdr:x>0.55633</cdr:x>
      <cdr:y>0.19333</cdr:y>
    </cdr:to>
    <cdr:sp macro="" textlink="">
      <cdr:nvSpPr>
        <cdr:cNvPr id="2" name="Textfeld 1"/>
        <cdr:cNvSpPr txBox="1"/>
      </cdr:nvSpPr>
      <cdr:spPr>
        <a:xfrm xmlns:a="http://schemas.openxmlformats.org/drawingml/2006/main">
          <a:off x="1103987" y="85725"/>
          <a:ext cx="856645" cy="43357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1800" dirty="0" smtClean="0"/>
            <a:t> </a:t>
          </a:r>
          <a:r>
            <a:rPr lang="de-DE" sz="1200" dirty="0" smtClean="0"/>
            <a:t>ca. 8 %</a:t>
          </a:r>
          <a:endParaRPr lang="de-DE" sz="12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F02DBFD7-CCF4-4D8C-8BE4-D221E848FEAC}" type="datetimeFigureOut">
              <a:rPr lang="de-DE" smtClean="0"/>
              <a:t>25.08.2023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28893CE-B47E-4459-B089-99DBB5699E4D}" type="slidenum">
              <a:rPr lang="de-DE" smtClean="0"/>
              <a:t>‹Nr.›</a:t>
            </a:fld>
            <a:endParaRPr lang="de-DE"/>
          </a:p>
        </p:txBody>
      </p:sp>
    </p:spTree>
    <p:extLst>
      <p:ext uri="{BB962C8B-B14F-4D97-AF65-F5344CB8AC3E}">
        <p14:creationId xmlns:p14="http://schemas.microsoft.com/office/powerpoint/2010/main" val="2493725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02DBFD7-CCF4-4D8C-8BE4-D221E848FEAC}" type="datetimeFigureOut">
              <a:rPr lang="de-DE" smtClean="0"/>
              <a:t>25.08.2023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28893CE-B47E-4459-B089-99DBB5699E4D}" type="slidenum">
              <a:rPr lang="de-DE" smtClean="0"/>
              <a:t>‹Nr.›</a:t>
            </a:fld>
            <a:endParaRPr lang="de-DE"/>
          </a:p>
        </p:txBody>
      </p:sp>
    </p:spTree>
    <p:extLst>
      <p:ext uri="{BB962C8B-B14F-4D97-AF65-F5344CB8AC3E}">
        <p14:creationId xmlns:p14="http://schemas.microsoft.com/office/powerpoint/2010/main" val="518101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02DBFD7-CCF4-4D8C-8BE4-D221E848FEAC}" type="datetimeFigureOut">
              <a:rPr lang="de-DE" smtClean="0"/>
              <a:t>25.08.2023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28893CE-B47E-4459-B089-99DBB5699E4D}" type="slidenum">
              <a:rPr lang="de-DE" smtClean="0"/>
              <a:t>‹Nr.›</a:t>
            </a:fld>
            <a:endParaRPr lang="de-DE"/>
          </a:p>
        </p:txBody>
      </p:sp>
    </p:spTree>
    <p:extLst>
      <p:ext uri="{BB962C8B-B14F-4D97-AF65-F5344CB8AC3E}">
        <p14:creationId xmlns:p14="http://schemas.microsoft.com/office/powerpoint/2010/main" val="2200894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02DBFD7-CCF4-4D8C-8BE4-D221E848FEAC}" type="datetimeFigureOut">
              <a:rPr lang="de-DE" smtClean="0"/>
              <a:t>25.08.2023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28893CE-B47E-4459-B089-99DBB5699E4D}" type="slidenum">
              <a:rPr lang="de-DE" smtClean="0"/>
              <a:t>‹Nr.›</a:t>
            </a:fld>
            <a:endParaRPr lang="de-DE"/>
          </a:p>
        </p:txBody>
      </p:sp>
    </p:spTree>
    <p:extLst>
      <p:ext uri="{BB962C8B-B14F-4D97-AF65-F5344CB8AC3E}">
        <p14:creationId xmlns:p14="http://schemas.microsoft.com/office/powerpoint/2010/main" val="3487330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F02DBFD7-CCF4-4D8C-8BE4-D221E848FEAC}" type="datetimeFigureOut">
              <a:rPr lang="de-DE" smtClean="0"/>
              <a:t>25.08.2023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28893CE-B47E-4459-B089-99DBB5699E4D}" type="slidenum">
              <a:rPr lang="de-DE" smtClean="0"/>
              <a:t>‹Nr.›</a:t>
            </a:fld>
            <a:endParaRPr lang="de-DE"/>
          </a:p>
        </p:txBody>
      </p:sp>
    </p:spTree>
    <p:extLst>
      <p:ext uri="{BB962C8B-B14F-4D97-AF65-F5344CB8AC3E}">
        <p14:creationId xmlns:p14="http://schemas.microsoft.com/office/powerpoint/2010/main" val="2468356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F02DBFD7-CCF4-4D8C-8BE4-D221E848FEAC}" type="datetimeFigureOut">
              <a:rPr lang="de-DE" smtClean="0"/>
              <a:t>25.08.2023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28893CE-B47E-4459-B089-99DBB5699E4D}" type="slidenum">
              <a:rPr lang="de-DE" smtClean="0"/>
              <a:t>‹Nr.›</a:t>
            </a:fld>
            <a:endParaRPr lang="de-DE"/>
          </a:p>
        </p:txBody>
      </p:sp>
    </p:spTree>
    <p:extLst>
      <p:ext uri="{BB962C8B-B14F-4D97-AF65-F5344CB8AC3E}">
        <p14:creationId xmlns:p14="http://schemas.microsoft.com/office/powerpoint/2010/main" val="3447778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F02DBFD7-CCF4-4D8C-8BE4-D221E848FEAC}" type="datetimeFigureOut">
              <a:rPr lang="de-DE" smtClean="0"/>
              <a:t>25.08.2023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328893CE-B47E-4459-B089-99DBB5699E4D}" type="slidenum">
              <a:rPr lang="de-DE" smtClean="0"/>
              <a:t>‹Nr.›</a:t>
            </a:fld>
            <a:endParaRPr lang="de-DE"/>
          </a:p>
        </p:txBody>
      </p:sp>
    </p:spTree>
    <p:extLst>
      <p:ext uri="{BB962C8B-B14F-4D97-AF65-F5344CB8AC3E}">
        <p14:creationId xmlns:p14="http://schemas.microsoft.com/office/powerpoint/2010/main" val="3129565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F02DBFD7-CCF4-4D8C-8BE4-D221E848FEAC}" type="datetimeFigureOut">
              <a:rPr lang="de-DE" smtClean="0"/>
              <a:t>25.08.2023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328893CE-B47E-4459-B089-99DBB5699E4D}" type="slidenum">
              <a:rPr lang="de-DE" smtClean="0"/>
              <a:t>‹Nr.›</a:t>
            </a:fld>
            <a:endParaRPr lang="de-DE"/>
          </a:p>
        </p:txBody>
      </p:sp>
    </p:spTree>
    <p:extLst>
      <p:ext uri="{BB962C8B-B14F-4D97-AF65-F5344CB8AC3E}">
        <p14:creationId xmlns:p14="http://schemas.microsoft.com/office/powerpoint/2010/main" val="4064535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F02DBFD7-CCF4-4D8C-8BE4-D221E848FEAC}" type="datetimeFigureOut">
              <a:rPr lang="de-DE" smtClean="0"/>
              <a:t>25.08.2023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328893CE-B47E-4459-B089-99DBB5699E4D}" type="slidenum">
              <a:rPr lang="de-DE" smtClean="0"/>
              <a:t>‹Nr.›</a:t>
            </a:fld>
            <a:endParaRPr lang="de-DE"/>
          </a:p>
        </p:txBody>
      </p:sp>
    </p:spTree>
    <p:extLst>
      <p:ext uri="{BB962C8B-B14F-4D97-AF65-F5344CB8AC3E}">
        <p14:creationId xmlns:p14="http://schemas.microsoft.com/office/powerpoint/2010/main" val="784863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F02DBFD7-CCF4-4D8C-8BE4-D221E848FEAC}" type="datetimeFigureOut">
              <a:rPr lang="de-DE" smtClean="0"/>
              <a:t>25.08.2023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28893CE-B47E-4459-B089-99DBB5699E4D}" type="slidenum">
              <a:rPr lang="de-DE" smtClean="0"/>
              <a:t>‹Nr.›</a:t>
            </a:fld>
            <a:endParaRPr lang="de-DE"/>
          </a:p>
        </p:txBody>
      </p:sp>
    </p:spTree>
    <p:extLst>
      <p:ext uri="{BB962C8B-B14F-4D97-AF65-F5344CB8AC3E}">
        <p14:creationId xmlns:p14="http://schemas.microsoft.com/office/powerpoint/2010/main" val="3286266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F02DBFD7-CCF4-4D8C-8BE4-D221E848FEAC}" type="datetimeFigureOut">
              <a:rPr lang="de-DE" smtClean="0"/>
              <a:t>25.08.2023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28893CE-B47E-4459-B089-99DBB5699E4D}" type="slidenum">
              <a:rPr lang="de-DE" smtClean="0"/>
              <a:t>‹Nr.›</a:t>
            </a:fld>
            <a:endParaRPr lang="de-DE"/>
          </a:p>
        </p:txBody>
      </p:sp>
    </p:spTree>
    <p:extLst>
      <p:ext uri="{BB962C8B-B14F-4D97-AF65-F5344CB8AC3E}">
        <p14:creationId xmlns:p14="http://schemas.microsoft.com/office/powerpoint/2010/main" val="1532787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2DBFD7-CCF4-4D8C-8BE4-D221E848FEAC}" type="datetimeFigureOut">
              <a:rPr lang="de-DE" smtClean="0"/>
              <a:t>25.08.2023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8893CE-B47E-4459-B089-99DBB5699E4D}" type="slidenum">
              <a:rPr lang="de-DE" smtClean="0"/>
              <a:t>‹Nr.›</a:t>
            </a:fld>
            <a:endParaRPr lang="de-DE"/>
          </a:p>
        </p:txBody>
      </p:sp>
    </p:spTree>
    <p:extLst>
      <p:ext uri="{BB962C8B-B14F-4D97-AF65-F5344CB8AC3E}">
        <p14:creationId xmlns:p14="http://schemas.microsoft.com/office/powerpoint/2010/main" val="3190256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www.abgefahren-wie/" TargetMode="External"/><Relationship Id="rId2" Type="http://schemas.openxmlformats.org/officeDocument/2006/relationships/hyperlink" Target="https://vimeo.com/827201619" TargetMode="Externa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78" y="632"/>
            <a:ext cx="12274378" cy="6857368"/>
          </a:xfrm>
          <a:prstGeom prst="rect">
            <a:avLst/>
          </a:prstGeom>
        </p:spPr>
      </p:pic>
    </p:spTree>
    <p:extLst>
      <p:ext uri="{BB962C8B-B14F-4D97-AF65-F5344CB8AC3E}">
        <p14:creationId xmlns:p14="http://schemas.microsoft.com/office/powerpoint/2010/main" val="10892605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807307" y="1290819"/>
            <a:ext cx="10396152" cy="4867358"/>
          </a:xfrm>
          <a:prstGeom prst="rect">
            <a:avLst/>
          </a:prstGeom>
        </p:spPr>
        <p:txBody>
          <a:bodyPr wrap="square">
            <a:spAutoFit/>
          </a:bodyPr>
          <a:lstStyle/>
          <a:p>
            <a:pPr lvl="0">
              <a:lnSpc>
                <a:spcPct val="107000"/>
              </a:lnSpc>
              <a:spcAft>
                <a:spcPts val="0"/>
              </a:spcAft>
            </a:pPr>
            <a:r>
              <a:rPr lang="de-DE" sz="2800" dirty="0" smtClean="0">
                <a:ea typeface="Calibri" panose="020F0502020204030204" pitchFamily="34" charset="0"/>
                <a:cs typeface="Times New Roman" panose="02020603050405020304" pitchFamily="18" charset="0"/>
              </a:rPr>
              <a:t>Hinweis an die Schüler*innen</a:t>
            </a:r>
            <a:endParaRPr lang="de-DE" sz="2800" dirty="0">
              <a:ea typeface="Calibri" panose="020F0502020204030204" pitchFamily="34" charset="0"/>
              <a:cs typeface="Times New Roman" panose="02020603050405020304" pitchFamily="18" charset="0"/>
            </a:endParaRPr>
          </a:p>
          <a:p>
            <a:pPr lvl="0">
              <a:lnSpc>
                <a:spcPct val="107000"/>
              </a:lnSpc>
              <a:spcAft>
                <a:spcPts val="0"/>
              </a:spcAft>
            </a:pPr>
            <a:endParaRPr lang="de-DE" sz="2800" dirty="0" smtClean="0">
              <a:ea typeface="Calibri" panose="020F0502020204030204" pitchFamily="34" charset="0"/>
              <a:cs typeface="Times New Roman" panose="02020603050405020304" pitchFamily="18" charset="0"/>
            </a:endParaRPr>
          </a:p>
          <a:p>
            <a:pPr lvl="0">
              <a:lnSpc>
                <a:spcPct val="107000"/>
              </a:lnSpc>
              <a:spcAft>
                <a:spcPts val="0"/>
              </a:spcAft>
            </a:pPr>
            <a:r>
              <a:rPr lang="de-DE" sz="2800" dirty="0" smtClean="0">
                <a:ea typeface="Calibri" panose="020F0502020204030204" pitchFamily="34" charset="0"/>
                <a:cs typeface="Times New Roman" panose="02020603050405020304" pitchFamily="18" charset="0"/>
              </a:rPr>
              <a:t>Die bei ‚Abgefahren, wie krass ist das denn‘ vorgestellte </a:t>
            </a:r>
          </a:p>
          <a:p>
            <a:pPr lvl="0">
              <a:lnSpc>
                <a:spcPct val="107000"/>
              </a:lnSpc>
              <a:spcAft>
                <a:spcPts val="0"/>
              </a:spcAft>
            </a:pPr>
            <a:r>
              <a:rPr lang="de-DE" sz="2800" dirty="0" smtClean="0">
                <a:ea typeface="Calibri" panose="020F0502020204030204" pitchFamily="34" charset="0"/>
                <a:cs typeface="Times New Roman" panose="02020603050405020304" pitchFamily="18" charset="0"/>
              </a:rPr>
              <a:t>Unfallszenen sind reale und echte Unfallbilder.</a:t>
            </a:r>
          </a:p>
          <a:p>
            <a:pPr>
              <a:lnSpc>
                <a:spcPct val="107000"/>
              </a:lnSpc>
            </a:pPr>
            <a:r>
              <a:rPr lang="de-DE" sz="2800" kern="150" dirty="0" smtClean="0">
                <a:ea typeface="MetaNormalLF-Roman"/>
                <a:cs typeface="MetaNormalLF-Roman"/>
              </a:rPr>
              <a:t>Wer einen Unfall in der Familie oder im Freundeskreis oder ein sonstiges stark emotional belastendes Ereignis erlebt hat, dem sollte es freigestellt werden, am Bühnenprogramm ‚Abgefahren, wie krass ist das denn‘ teilzunehmen.</a:t>
            </a:r>
            <a:endParaRPr lang="de-DE" sz="2800" kern="150" dirty="0" smtClean="0">
              <a:ea typeface="SimSun" panose="02010600030101010101" pitchFamily="2" charset="-122"/>
              <a:cs typeface="Mangal"/>
            </a:endParaRPr>
          </a:p>
          <a:p>
            <a:pPr lvl="0">
              <a:lnSpc>
                <a:spcPct val="107000"/>
              </a:lnSpc>
              <a:spcAft>
                <a:spcPts val="0"/>
              </a:spcAft>
            </a:pPr>
            <a:endParaRPr lang="de-DE" sz="2200" dirty="0" smtClean="0">
              <a:ea typeface="Calibri" panose="020F0502020204030204" pitchFamily="34" charset="0"/>
              <a:cs typeface="Times New Roman" panose="02020603050405020304" pitchFamily="18" charset="0"/>
            </a:endParaRPr>
          </a:p>
          <a:p>
            <a:pPr lvl="0">
              <a:lnSpc>
                <a:spcPct val="107000"/>
              </a:lnSpc>
              <a:spcAft>
                <a:spcPts val="0"/>
              </a:spcAft>
            </a:pPr>
            <a:endParaRPr lang="de-DE" sz="2200" dirty="0">
              <a:effectLst/>
              <a:ea typeface="Calibri" panose="020F0502020204030204" pitchFamily="34" charset="0"/>
              <a:cs typeface="Times New Roman" panose="02020603050405020304" pitchFamily="18" charset="0"/>
            </a:endParaRPr>
          </a:p>
          <a:p>
            <a:pPr lvl="0">
              <a:lnSpc>
                <a:spcPct val="107000"/>
              </a:lnSpc>
              <a:spcAft>
                <a:spcPts val="0"/>
              </a:spcAft>
            </a:pPr>
            <a:endParaRPr lang="de-DE" sz="2200" dirty="0" smtClean="0">
              <a:effectLst/>
              <a:ea typeface="Calibri" panose="020F0502020204030204" pitchFamily="34" charset="0"/>
              <a:cs typeface="Times New Roman" panose="02020603050405020304" pitchFamily="18" charset="0"/>
            </a:endParaRPr>
          </a:p>
        </p:txBody>
      </p:sp>
      <p:pic>
        <p:nvPicPr>
          <p:cNvPr id="4" name="Grafi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577460" y="-390823"/>
            <a:ext cx="879828" cy="1787611"/>
          </a:xfrm>
          <a:prstGeom prst="rect">
            <a:avLst/>
          </a:prstGeom>
        </p:spPr>
      </p:pic>
    </p:spTree>
    <p:extLst>
      <p:ext uri="{BB962C8B-B14F-4D97-AF65-F5344CB8AC3E}">
        <p14:creationId xmlns:p14="http://schemas.microsoft.com/office/powerpoint/2010/main" val="37037429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78" y="632"/>
            <a:ext cx="12274378" cy="6857368"/>
          </a:xfrm>
          <a:prstGeom prst="rect">
            <a:avLst/>
          </a:prstGeom>
        </p:spPr>
      </p:pic>
    </p:spTree>
    <p:extLst>
      <p:ext uri="{BB962C8B-B14F-4D97-AF65-F5344CB8AC3E}">
        <p14:creationId xmlns:p14="http://schemas.microsoft.com/office/powerpoint/2010/main" val="25937446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411891" y="626076"/>
            <a:ext cx="11211698" cy="5109091"/>
          </a:xfrm>
          <a:prstGeom prst="rect">
            <a:avLst/>
          </a:prstGeom>
          <a:noFill/>
        </p:spPr>
        <p:txBody>
          <a:bodyPr wrap="square" rtlCol="0">
            <a:spAutoFit/>
          </a:bodyPr>
          <a:lstStyle/>
          <a:p>
            <a:endParaRPr lang="de-DE" dirty="0" smtClean="0"/>
          </a:p>
          <a:p>
            <a:r>
              <a:rPr lang="de-DE" dirty="0" smtClean="0"/>
              <a:t>                          </a:t>
            </a:r>
            <a:r>
              <a:rPr lang="de-DE" sz="2800" dirty="0" smtClean="0"/>
              <a:t>ist die Darstellung tödlicher Verkehrsunfälle, </a:t>
            </a:r>
          </a:p>
          <a:p>
            <a:r>
              <a:rPr lang="de-DE" sz="2800" dirty="0"/>
              <a:t> </a:t>
            </a:r>
            <a:r>
              <a:rPr lang="de-DE" sz="2800" dirty="0" smtClean="0"/>
              <a:t>                verursacht von jungen Fahranfängern.</a:t>
            </a:r>
          </a:p>
          <a:p>
            <a:r>
              <a:rPr lang="de-DE" sz="2800" dirty="0" smtClean="0"/>
              <a:t>                 Verschiedene Akteure (Beteiligte, Hinterbliebene, Rettungskräfte </a:t>
            </a:r>
          </a:p>
          <a:p>
            <a:r>
              <a:rPr lang="de-DE" sz="2800" dirty="0"/>
              <a:t> </a:t>
            </a:r>
            <a:r>
              <a:rPr lang="de-DE" sz="2800" dirty="0" smtClean="0"/>
              <a:t>                oder Notfallseelsorger) schildern ihre persönlichen Eindrücke</a:t>
            </a:r>
          </a:p>
          <a:p>
            <a:r>
              <a:rPr lang="de-DE" sz="2800" dirty="0"/>
              <a:t> </a:t>
            </a:r>
            <a:r>
              <a:rPr lang="de-DE" sz="2800" dirty="0" smtClean="0"/>
              <a:t>                des Unfalls emotional und direkt.</a:t>
            </a:r>
          </a:p>
          <a:p>
            <a:endParaRPr lang="de-DE" sz="2800" dirty="0"/>
          </a:p>
          <a:p>
            <a:endParaRPr lang="de-DE" sz="2800" dirty="0" smtClean="0"/>
          </a:p>
          <a:p>
            <a:r>
              <a:rPr lang="de-DE" sz="2800" dirty="0" smtClean="0"/>
              <a:t>                 Das Verkehrspräventionsprojekt besteht aus 3 Bausteinen</a:t>
            </a:r>
          </a:p>
          <a:p>
            <a:r>
              <a:rPr lang="de-DE" sz="2800" dirty="0" smtClean="0"/>
              <a:t>                 - Vorbereitung (Durchführung durch die Lehrkräfte)</a:t>
            </a:r>
          </a:p>
          <a:p>
            <a:r>
              <a:rPr lang="de-DE" sz="2800" dirty="0" smtClean="0"/>
              <a:t>                 - Bühnenprogramm (Emotionale Darstellung tödl. Verkehrsunfälle)</a:t>
            </a:r>
          </a:p>
          <a:p>
            <a:r>
              <a:rPr lang="de-DE" sz="2800" dirty="0" smtClean="0"/>
              <a:t>                 - Nachbereitung (bei Bedarf durch die Landesverkehrswacht)</a:t>
            </a:r>
            <a:endParaRPr lang="de-DE" sz="2800" dirty="0"/>
          </a:p>
        </p:txBody>
      </p:sp>
      <p:pic>
        <p:nvPicPr>
          <p:cNvPr id="4" name="Grafi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477235" y="88736"/>
            <a:ext cx="925078" cy="1879547"/>
          </a:xfrm>
          <a:prstGeom prst="rect">
            <a:avLst/>
          </a:prstGeom>
        </p:spPr>
      </p:pic>
    </p:spTree>
    <p:extLst>
      <p:ext uri="{BB962C8B-B14F-4D97-AF65-F5344CB8AC3E}">
        <p14:creationId xmlns:p14="http://schemas.microsoft.com/office/powerpoint/2010/main" val="28955621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m 4"/>
          <p:cNvGraphicFramePr/>
          <p:nvPr>
            <p:extLst>
              <p:ext uri="{D42A27DB-BD31-4B8C-83A1-F6EECF244321}">
                <p14:modId xmlns:p14="http://schemas.microsoft.com/office/powerpoint/2010/main" val="3885907467"/>
              </p:ext>
            </p:extLst>
          </p:nvPr>
        </p:nvGraphicFramePr>
        <p:xfrm>
          <a:off x="3873328" y="4010929"/>
          <a:ext cx="3524250" cy="2686050"/>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feld 9"/>
          <p:cNvSpPr txBox="1"/>
          <p:nvPr/>
        </p:nvSpPr>
        <p:spPr>
          <a:xfrm>
            <a:off x="1210961" y="1049719"/>
            <a:ext cx="9555893" cy="430887"/>
          </a:xfrm>
          <a:prstGeom prst="rect">
            <a:avLst/>
          </a:prstGeom>
          <a:noFill/>
        </p:spPr>
        <p:txBody>
          <a:bodyPr wrap="square" rtlCol="0">
            <a:spAutoFit/>
          </a:bodyPr>
          <a:lstStyle/>
          <a:p>
            <a:r>
              <a:rPr lang="de-DE" sz="2200" b="1" dirty="0" smtClean="0"/>
              <a:t>Wie viele Einwohner haben die Landkreise Emsland und Grafschaft </a:t>
            </a:r>
            <a:r>
              <a:rPr lang="de-DE" sz="2200" b="1" dirty="0"/>
              <a:t>B</a:t>
            </a:r>
            <a:r>
              <a:rPr lang="de-DE" sz="2200" b="1" dirty="0" smtClean="0"/>
              <a:t>entheim?</a:t>
            </a:r>
            <a:endParaRPr lang="de-DE" sz="2200" b="1" dirty="0"/>
          </a:p>
        </p:txBody>
      </p:sp>
      <p:sp>
        <p:nvSpPr>
          <p:cNvPr id="11" name="Textfeld 10"/>
          <p:cNvSpPr txBox="1"/>
          <p:nvPr/>
        </p:nvSpPr>
        <p:spPr>
          <a:xfrm>
            <a:off x="2759673" y="1503636"/>
            <a:ext cx="6746789" cy="769441"/>
          </a:xfrm>
          <a:prstGeom prst="rect">
            <a:avLst/>
          </a:prstGeom>
          <a:noFill/>
        </p:spPr>
        <p:txBody>
          <a:bodyPr wrap="square" rtlCol="0">
            <a:spAutoFit/>
          </a:bodyPr>
          <a:lstStyle/>
          <a:p>
            <a:r>
              <a:rPr lang="de-DE" sz="2200" dirty="0" smtClean="0"/>
              <a:t>Landkreis Emsland: ca. 330.000 Einwohner</a:t>
            </a:r>
          </a:p>
          <a:p>
            <a:r>
              <a:rPr lang="de-DE" sz="2200" dirty="0" smtClean="0"/>
              <a:t>Landkreis Grafschaft Bentheim: ca. 136.000 Einwohner</a:t>
            </a:r>
            <a:endParaRPr lang="de-DE" sz="2200" dirty="0"/>
          </a:p>
        </p:txBody>
      </p:sp>
      <p:sp>
        <p:nvSpPr>
          <p:cNvPr id="12" name="Textfeld 11"/>
          <p:cNvSpPr txBox="1"/>
          <p:nvPr/>
        </p:nvSpPr>
        <p:spPr>
          <a:xfrm>
            <a:off x="1210961" y="2530324"/>
            <a:ext cx="8484973" cy="430887"/>
          </a:xfrm>
          <a:prstGeom prst="rect">
            <a:avLst/>
          </a:prstGeom>
          <a:noFill/>
        </p:spPr>
        <p:txBody>
          <a:bodyPr wrap="square" rtlCol="0">
            <a:spAutoFit/>
          </a:bodyPr>
          <a:lstStyle/>
          <a:p>
            <a:r>
              <a:rPr lang="de-DE" sz="2200" b="1" dirty="0" smtClean="0"/>
              <a:t>Wie viele Einwohner sind in der Altersgruppe 17-24 Jahre?</a:t>
            </a:r>
            <a:r>
              <a:rPr lang="de-DE" sz="2200" dirty="0" smtClean="0"/>
              <a:t>                        </a:t>
            </a:r>
            <a:endParaRPr lang="de-DE" sz="2200" dirty="0"/>
          </a:p>
        </p:txBody>
      </p:sp>
      <p:sp>
        <p:nvSpPr>
          <p:cNvPr id="13" name="Textfeld 12"/>
          <p:cNvSpPr txBox="1"/>
          <p:nvPr/>
        </p:nvSpPr>
        <p:spPr>
          <a:xfrm>
            <a:off x="2759673" y="2938074"/>
            <a:ext cx="7755924" cy="769441"/>
          </a:xfrm>
          <a:prstGeom prst="rect">
            <a:avLst/>
          </a:prstGeom>
          <a:noFill/>
        </p:spPr>
        <p:txBody>
          <a:bodyPr wrap="square" rtlCol="0">
            <a:spAutoFit/>
          </a:bodyPr>
          <a:lstStyle/>
          <a:p>
            <a:r>
              <a:rPr lang="de-DE" sz="2200" dirty="0"/>
              <a:t>Landkreis Emsland: ca. 26.400 Einwohner</a:t>
            </a:r>
          </a:p>
          <a:p>
            <a:r>
              <a:rPr lang="de-DE" sz="2200" dirty="0" smtClean="0"/>
              <a:t>LK </a:t>
            </a:r>
            <a:r>
              <a:rPr lang="de-DE" sz="2200" dirty="0"/>
              <a:t>Grafschaft Bentheim: ca. 10.800 Einwohner</a:t>
            </a:r>
          </a:p>
        </p:txBody>
      </p:sp>
      <p:sp>
        <p:nvSpPr>
          <p:cNvPr id="14" name="Textfeld 13"/>
          <p:cNvSpPr txBox="1"/>
          <p:nvPr/>
        </p:nvSpPr>
        <p:spPr>
          <a:xfrm>
            <a:off x="7397578" y="4464908"/>
            <a:ext cx="4209536" cy="1107996"/>
          </a:xfrm>
          <a:prstGeom prst="rect">
            <a:avLst/>
          </a:prstGeom>
          <a:noFill/>
        </p:spPr>
        <p:txBody>
          <a:bodyPr wrap="square" rtlCol="0">
            <a:spAutoFit/>
          </a:bodyPr>
          <a:lstStyle/>
          <a:p>
            <a:r>
              <a:rPr lang="de-DE" sz="2200" dirty="0" smtClean="0"/>
              <a:t>Die Altersgruppe der jungen Fahranfänger macht nur 8% an der </a:t>
            </a:r>
            <a:r>
              <a:rPr lang="de-DE" sz="2200" dirty="0"/>
              <a:t>G</a:t>
            </a:r>
            <a:r>
              <a:rPr lang="de-DE" sz="2200" dirty="0" smtClean="0"/>
              <a:t>esamtbevölkerung aus</a:t>
            </a:r>
            <a:endParaRPr lang="de-DE" sz="2200" dirty="0"/>
          </a:p>
        </p:txBody>
      </p:sp>
      <p:pic>
        <p:nvPicPr>
          <p:cNvPr id="15" name="Grafik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567852" y="-481218"/>
            <a:ext cx="925078" cy="1879547"/>
          </a:xfrm>
          <a:prstGeom prst="rect">
            <a:avLst/>
          </a:prstGeom>
        </p:spPr>
      </p:pic>
    </p:spTree>
    <p:extLst>
      <p:ext uri="{BB962C8B-B14F-4D97-AF65-F5344CB8AC3E}">
        <p14:creationId xmlns:p14="http://schemas.microsoft.com/office/powerpoint/2010/main" val="4060932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11" grpId="0"/>
      <p:bldP spid="12" grpId="0"/>
      <p:bldP spid="13"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p:nvPr/>
        </p:nvPicPr>
        <p:blipFill>
          <a:blip r:embed="rId2">
            <a:extLst>
              <a:ext uri="{28A0092B-C50C-407E-A947-70E740481C1C}">
                <a14:useLocalDpi xmlns:a14="http://schemas.microsoft.com/office/drawing/2010/main" val="0"/>
              </a:ext>
            </a:extLst>
          </a:blip>
          <a:srcRect/>
          <a:stretch>
            <a:fillRect/>
          </a:stretch>
        </p:blipFill>
        <p:spPr bwMode="auto">
          <a:xfrm>
            <a:off x="1762896" y="626077"/>
            <a:ext cx="9020433" cy="4736756"/>
          </a:xfrm>
          <a:prstGeom prst="rect">
            <a:avLst/>
          </a:prstGeom>
          <a:noFill/>
          <a:ln>
            <a:noFill/>
          </a:ln>
        </p:spPr>
      </p:pic>
      <p:sp>
        <p:nvSpPr>
          <p:cNvPr id="5" name="Textfeld 4"/>
          <p:cNvSpPr txBox="1"/>
          <p:nvPr/>
        </p:nvSpPr>
        <p:spPr>
          <a:xfrm>
            <a:off x="2026508" y="5604188"/>
            <a:ext cx="9399373" cy="769441"/>
          </a:xfrm>
          <a:prstGeom prst="rect">
            <a:avLst/>
          </a:prstGeom>
          <a:noFill/>
        </p:spPr>
        <p:txBody>
          <a:bodyPr wrap="square" rtlCol="0">
            <a:spAutoFit/>
          </a:bodyPr>
          <a:lstStyle/>
          <a:p>
            <a:r>
              <a:rPr lang="de-DE" sz="2200" b="1" dirty="0" smtClean="0">
                <a:solidFill>
                  <a:srgbClr val="FF0000"/>
                </a:solidFill>
              </a:rPr>
              <a:t>Obwohl die Altersgruppe 17-24 Jahre nur ca. 8 % der Gesamtbevölkerung stellt, </a:t>
            </a:r>
          </a:p>
          <a:p>
            <a:r>
              <a:rPr lang="de-DE" sz="2200" b="1" dirty="0" smtClean="0">
                <a:solidFill>
                  <a:srgbClr val="FF0000"/>
                </a:solidFill>
              </a:rPr>
              <a:t>verursacht diese Altersgruppe ca. 20 % aller tödlichen Verkehrsunfälle.</a:t>
            </a:r>
            <a:endParaRPr lang="de-DE" sz="2200" b="1" dirty="0">
              <a:solidFill>
                <a:srgbClr val="FF0000"/>
              </a:solidFill>
            </a:endParaRPr>
          </a:p>
        </p:txBody>
      </p:sp>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477234" y="-477236"/>
            <a:ext cx="925078" cy="1879547"/>
          </a:xfrm>
          <a:prstGeom prst="rect">
            <a:avLst/>
          </a:prstGeom>
        </p:spPr>
      </p:pic>
    </p:spTree>
    <p:extLst>
      <p:ext uri="{BB962C8B-B14F-4D97-AF65-F5344CB8AC3E}">
        <p14:creationId xmlns:p14="http://schemas.microsoft.com/office/powerpoint/2010/main" val="16781595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6"/>
          <p:cNvSpPr txBox="1"/>
          <p:nvPr/>
        </p:nvSpPr>
        <p:spPr>
          <a:xfrm>
            <a:off x="1421089" y="4207667"/>
            <a:ext cx="9148056" cy="1122213"/>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fontAlgn="base">
              <a:spcAft>
                <a:spcPts val="0"/>
              </a:spcAft>
            </a:pPr>
            <a:r>
              <a:rPr lang="de-DE" sz="2200" b="1" dirty="0" smtClean="0">
                <a:effectLst/>
                <a:ea typeface="Times New Roman" panose="02020603050405020304" pitchFamily="18" charset="0"/>
              </a:rPr>
              <a:t>Frage</a:t>
            </a:r>
            <a:r>
              <a:rPr lang="de-DE" sz="2200" b="1" dirty="0">
                <a:effectLst/>
                <a:ea typeface="Times New Roman" panose="02020603050405020304" pitchFamily="18" charset="0"/>
              </a:rPr>
              <a:t>:</a:t>
            </a:r>
            <a:r>
              <a:rPr lang="de-DE" sz="2200" dirty="0">
                <a:effectLst/>
                <a:ea typeface="Times New Roman" panose="02020603050405020304" pitchFamily="18" charset="0"/>
              </a:rPr>
              <a:t> </a:t>
            </a:r>
            <a:r>
              <a:rPr lang="de-DE" sz="2200" b="1" kern="1200" dirty="0">
                <a:solidFill>
                  <a:srgbClr val="000000"/>
                </a:solidFill>
                <a:effectLst/>
                <a:ea typeface="MS PGothic" panose="020B0600070205080204" pitchFamily="34" charset="-128"/>
                <a:cs typeface="MS PGothic" panose="020B0600070205080204" pitchFamily="34" charset="-128"/>
              </a:rPr>
              <a:t>Was sind mögliche Unfallursachen und/oder Gefahren im Straßenverkehr in der Risikogruppe der jungen Fahranfänger (17-24 Jahre</a:t>
            </a:r>
            <a:r>
              <a:rPr lang="de-DE" sz="2200" b="1" kern="1200" dirty="0" smtClean="0">
                <a:solidFill>
                  <a:srgbClr val="000000"/>
                </a:solidFill>
                <a:effectLst/>
                <a:ea typeface="MS PGothic" panose="020B0600070205080204" pitchFamily="34" charset="-128"/>
                <a:cs typeface="MS PGothic" panose="020B0600070205080204" pitchFamily="34" charset="-128"/>
              </a:rPr>
              <a:t>)? </a:t>
            </a:r>
            <a:r>
              <a:rPr lang="de-DE" sz="2200" b="1" dirty="0" smtClean="0">
                <a:effectLst/>
                <a:ea typeface="Times New Roman" panose="02020603050405020304" pitchFamily="18" charset="0"/>
              </a:rPr>
              <a:t>Unterscheide </a:t>
            </a:r>
            <a:r>
              <a:rPr lang="de-DE" sz="2200" b="1" dirty="0">
                <a:effectLst/>
                <a:ea typeface="Times New Roman" panose="02020603050405020304" pitchFamily="18" charset="0"/>
              </a:rPr>
              <a:t>hier zwischen Einflüsse durch</a:t>
            </a:r>
          </a:p>
          <a:p>
            <a:pPr>
              <a:lnSpc>
                <a:spcPct val="107000"/>
              </a:lnSpc>
              <a:spcAft>
                <a:spcPts val="800"/>
              </a:spcAft>
            </a:pPr>
            <a:r>
              <a:rPr lang="de-DE" sz="110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Grafik 2"/>
          <p:cNvPicPr/>
          <p:nvPr/>
        </p:nvPicPr>
        <p:blipFill>
          <a:blip r:embed="rId2"/>
          <a:stretch>
            <a:fillRect/>
          </a:stretch>
        </p:blipFill>
        <p:spPr>
          <a:xfrm>
            <a:off x="3181218" y="280558"/>
            <a:ext cx="5056619" cy="3805410"/>
          </a:xfrm>
          <a:prstGeom prst="rect">
            <a:avLst/>
          </a:prstGeom>
        </p:spPr>
      </p:pic>
      <p:sp>
        <p:nvSpPr>
          <p:cNvPr id="4" name="Rechteck 3"/>
          <p:cNvSpPr/>
          <p:nvPr/>
        </p:nvSpPr>
        <p:spPr>
          <a:xfrm>
            <a:off x="574138" y="5669993"/>
            <a:ext cx="2124075" cy="6707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de-DE" sz="2200" b="1" dirty="0">
                <a:effectLst/>
                <a:ea typeface="Calibri" panose="020F0502020204030204" pitchFamily="34" charset="0"/>
                <a:cs typeface="Times New Roman" panose="02020603050405020304" pitchFamily="18" charset="0"/>
              </a:rPr>
              <a:t>Fahrer*innen</a:t>
            </a:r>
            <a:endParaRPr lang="de-DE" sz="2200" dirty="0">
              <a:effectLst/>
              <a:ea typeface="Calibri" panose="020F0502020204030204" pitchFamily="34" charset="0"/>
              <a:cs typeface="Times New Roman" panose="02020603050405020304" pitchFamily="18" charset="0"/>
            </a:endParaRPr>
          </a:p>
        </p:txBody>
      </p:sp>
      <p:sp>
        <p:nvSpPr>
          <p:cNvPr id="5" name="Rechteck 4"/>
          <p:cNvSpPr/>
          <p:nvPr/>
        </p:nvSpPr>
        <p:spPr>
          <a:xfrm>
            <a:off x="3395275" y="5669993"/>
            <a:ext cx="2124075" cy="670782"/>
          </a:xfrm>
          <a:prstGeom prst="rect">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de-DE" sz="22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Fahrzeug</a:t>
            </a:r>
            <a:endParaRPr lang="de-DE"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hteck 5"/>
          <p:cNvSpPr/>
          <p:nvPr/>
        </p:nvSpPr>
        <p:spPr>
          <a:xfrm>
            <a:off x="6216412" y="5669993"/>
            <a:ext cx="2124075" cy="669247"/>
          </a:xfrm>
          <a:prstGeom prst="rect">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de-DE" sz="22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Äußere Einflüsse</a:t>
            </a:r>
            <a:endParaRPr lang="de-DE"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hteck 6"/>
          <p:cNvSpPr/>
          <p:nvPr/>
        </p:nvSpPr>
        <p:spPr>
          <a:xfrm>
            <a:off x="9037549" y="5668458"/>
            <a:ext cx="2124075" cy="670782"/>
          </a:xfrm>
          <a:prstGeom prst="rect">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de-DE" sz="22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Sonstige Einflüsse</a:t>
            </a:r>
            <a:endParaRPr lang="de-DE"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feld 8"/>
          <p:cNvSpPr txBox="1"/>
          <p:nvPr/>
        </p:nvSpPr>
        <p:spPr>
          <a:xfrm>
            <a:off x="4655020" y="158859"/>
            <a:ext cx="2157671" cy="461665"/>
          </a:xfrm>
          <a:prstGeom prst="rect">
            <a:avLst/>
          </a:prstGeom>
          <a:noFill/>
        </p:spPr>
        <p:txBody>
          <a:bodyPr wrap="square" rtlCol="0">
            <a:spAutoFit/>
          </a:bodyPr>
          <a:lstStyle/>
          <a:p>
            <a:r>
              <a:rPr lang="de-DE" sz="2400" b="1" dirty="0"/>
              <a:t>G</a:t>
            </a:r>
            <a:r>
              <a:rPr lang="de-DE" sz="2400" b="1" dirty="0" smtClean="0"/>
              <a:t>ruppenarbeit</a:t>
            </a:r>
            <a:endParaRPr lang="de-DE" sz="24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551375" y="-477236"/>
            <a:ext cx="925078" cy="1879547"/>
          </a:xfrm>
          <a:prstGeom prst="rect">
            <a:avLst/>
          </a:prstGeom>
        </p:spPr>
      </p:pic>
    </p:spTree>
    <p:extLst>
      <p:ext uri="{BB962C8B-B14F-4D97-AF65-F5344CB8AC3E}">
        <p14:creationId xmlns:p14="http://schemas.microsoft.com/office/powerpoint/2010/main" val="15881760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5331" y="1072038"/>
            <a:ext cx="3072711" cy="3143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de-DE" sz="2000" b="1" dirty="0">
                <a:effectLst/>
                <a:ea typeface="Calibri" panose="020F0502020204030204" pitchFamily="34" charset="0"/>
                <a:cs typeface="Times New Roman" panose="02020603050405020304" pitchFamily="18" charset="0"/>
              </a:rPr>
              <a:t>Fahrer*innen</a:t>
            </a:r>
            <a:endParaRPr lang="de-DE" sz="2000" dirty="0">
              <a:effectLst/>
              <a:ea typeface="Calibri" panose="020F0502020204030204" pitchFamily="34" charset="0"/>
              <a:cs typeface="Times New Roman" panose="02020603050405020304" pitchFamily="18" charset="0"/>
            </a:endParaRPr>
          </a:p>
        </p:txBody>
      </p:sp>
      <p:sp>
        <p:nvSpPr>
          <p:cNvPr id="3" name="Rechteck 2"/>
          <p:cNvSpPr/>
          <p:nvPr/>
        </p:nvSpPr>
        <p:spPr>
          <a:xfrm>
            <a:off x="3451654" y="1052987"/>
            <a:ext cx="2453909" cy="352425"/>
          </a:xfrm>
          <a:prstGeom prst="rect">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de-DE" sz="2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Fahrzeug</a:t>
            </a:r>
            <a:endParaRPr lang="de-DE"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hteck 3"/>
          <p:cNvSpPr/>
          <p:nvPr/>
        </p:nvSpPr>
        <p:spPr>
          <a:xfrm>
            <a:off x="6164139" y="1061869"/>
            <a:ext cx="2852481" cy="352425"/>
          </a:xfrm>
          <a:prstGeom prst="rect">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de-DE" sz="2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Äußere Einflüsse</a:t>
            </a:r>
            <a:endParaRPr lang="de-DE"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hteck 4"/>
          <p:cNvSpPr/>
          <p:nvPr/>
        </p:nvSpPr>
        <p:spPr>
          <a:xfrm>
            <a:off x="9230247" y="1072038"/>
            <a:ext cx="2844239" cy="352425"/>
          </a:xfrm>
          <a:prstGeom prst="rect">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de-DE" sz="2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Sonstige Einflüsse</a:t>
            </a:r>
            <a:endParaRPr lang="de-DE"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feld 13"/>
          <p:cNvSpPr txBox="1"/>
          <p:nvPr/>
        </p:nvSpPr>
        <p:spPr>
          <a:xfrm>
            <a:off x="115330" y="1437122"/>
            <a:ext cx="3072712" cy="4522831"/>
          </a:xfrm>
          <a:prstGeom prst="rect">
            <a:avLst/>
          </a:prstGeom>
          <a:solidFill>
            <a:srgbClr val="FFC000"/>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342900" lvl="0" indent="-342900">
              <a:lnSpc>
                <a:spcPct val="107000"/>
              </a:lnSpc>
              <a:spcAft>
                <a:spcPts val="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Überhöhte Geschwindigkeit</a:t>
            </a:r>
          </a:p>
          <a:p>
            <a:pPr marL="342900" lvl="0" indent="-342900">
              <a:lnSpc>
                <a:spcPct val="107000"/>
              </a:lnSpc>
              <a:spcAft>
                <a:spcPts val="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Fehlende Erfahrung</a:t>
            </a:r>
          </a:p>
          <a:p>
            <a:pPr marL="342900" lvl="0" indent="-342900">
              <a:lnSpc>
                <a:spcPct val="107000"/>
              </a:lnSpc>
              <a:spcAft>
                <a:spcPts val="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Selbstüberschätzung</a:t>
            </a:r>
          </a:p>
          <a:p>
            <a:pPr marL="342900" lvl="0" indent="-342900">
              <a:lnSpc>
                <a:spcPct val="107000"/>
              </a:lnSpc>
              <a:spcAft>
                <a:spcPts val="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Unangepasste Fahrweise</a:t>
            </a:r>
          </a:p>
          <a:p>
            <a:pPr marL="342900" lvl="0" indent="-342900">
              <a:lnSpc>
                <a:spcPct val="107000"/>
              </a:lnSpc>
              <a:spcAft>
                <a:spcPts val="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Müdigkeit</a:t>
            </a:r>
          </a:p>
          <a:p>
            <a:pPr marL="342900" lvl="0" indent="-342900">
              <a:lnSpc>
                <a:spcPct val="107000"/>
              </a:lnSpc>
              <a:spcAft>
                <a:spcPts val="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Stress/Zeitdruck</a:t>
            </a:r>
          </a:p>
          <a:p>
            <a:pPr marL="342900" lvl="0" indent="-342900">
              <a:lnSpc>
                <a:spcPct val="107000"/>
              </a:lnSpc>
              <a:spcAft>
                <a:spcPts val="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Alkohol/Drogen</a:t>
            </a:r>
          </a:p>
          <a:p>
            <a:pPr marL="342900" lvl="0" indent="-342900">
              <a:lnSpc>
                <a:spcPct val="107000"/>
              </a:lnSpc>
              <a:spcAft>
                <a:spcPts val="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Abstand nicht eingehalten</a:t>
            </a:r>
          </a:p>
          <a:p>
            <a:pPr marL="342900" lvl="0" indent="-342900">
              <a:lnSpc>
                <a:spcPct val="107000"/>
              </a:lnSpc>
              <a:spcAft>
                <a:spcPts val="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Gurt</a:t>
            </a:r>
          </a:p>
          <a:p>
            <a:pPr marL="342900" lvl="0" indent="-342900">
              <a:lnSpc>
                <a:spcPct val="107000"/>
              </a:lnSpc>
              <a:spcAft>
                <a:spcPts val="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Wartung des Fahrzeuges</a:t>
            </a:r>
          </a:p>
          <a:p>
            <a:pPr marL="342900" lvl="0" indent="-342900">
              <a:lnSpc>
                <a:spcPct val="107000"/>
              </a:lnSpc>
              <a:spcAft>
                <a:spcPts val="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Verkehrsregeln missachtet/nicht bekannt</a:t>
            </a:r>
          </a:p>
          <a:p>
            <a:pPr marL="342900" lvl="0" indent="-342900">
              <a:lnSpc>
                <a:spcPct val="107000"/>
              </a:lnSpc>
              <a:spcAft>
                <a:spcPts val="80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a:t>
            </a:r>
          </a:p>
        </p:txBody>
      </p:sp>
      <p:sp>
        <p:nvSpPr>
          <p:cNvPr id="7" name="Textfeld 16"/>
          <p:cNvSpPr txBox="1"/>
          <p:nvPr/>
        </p:nvSpPr>
        <p:spPr>
          <a:xfrm>
            <a:off x="3464129" y="1464018"/>
            <a:ext cx="2436470" cy="2706645"/>
          </a:xfrm>
          <a:prstGeom prst="rect">
            <a:avLst/>
          </a:prstGeom>
          <a:solidFill>
            <a:srgbClr val="FFC000"/>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342900" lvl="0" indent="-342900">
              <a:lnSpc>
                <a:spcPct val="107000"/>
              </a:lnSpc>
              <a:spcAft>
                <a:spcPts val="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Technische Defekte</a:t>
            </a:r>
          </a:p>
          <a:p>
            <a:pPr marL="342900" lvl="0" indent="-342900">
              <a:lnSpc>
                <a:spcPct val="107000"/>
              </a:lnSpc>
              <a:spcAft>
                <a:spcPts val="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Bereifung</a:t>
            </a:r>
          </a:p>
          <a:p>
            <a:pPr marL="342900" lvl="0" indent="-342900">
              <a:lnSpc>
                <a:spcPct val="107000"/>
              </a:lnSpc>
              <a:spcAft>
                <a:spcPts val="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Beladung/Anhänger</a:t>
            </a:r>
          </a:p>
          <a:p>
            <a:pPr marL="342900" lvl="0" indent="-342900">
              <a:lnSpc>
                <a:spcPct val="107000"/>
              </a:lnSpc>
              <a:spcAft>
                <a:spcPts val="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Verkehrssicherheit</a:t>
            </a:r>
          </a:p>
          <a:p>
            <a:pPr marL="342900" lvl="0" indent="-342900">
              <a:lnSpc>
                <a:spcPct val="107000"/>
              </a:lnSpc>
              <a:spcAft>
                <a:spcPts val="0"/>
              </a:spcAft>
              <a:buFont typeface="Wingdings" panose="05000000000000000000" pitchFamily="2" charset="2"/>
              <a:buChar char=""/>
            </a:pPr>
            <a:r>
              <a:rPr lang="de-DE" dirty="0" smtClean="0">
                <a:effectLst/>
                <a:latin typeface="Calibri" panose="020F0502020204030204" pitchFamily="34" charset="0"/>
                <a:ea typeface="Calibri" panose="020F0502020204030204" pitchFamily="34" charset="0"/>
                <a:cs typeface="Times New Roman" panose="02020603050405020304" pitchFamily="18" charset="0"/>
              </a:rPr>
              <a:t>ABS/ESP/   Assistenzsysteme</a:t>
            </a:r>
            <a:endParaRPr lang="de-DE"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a:t>
            </a:r>
          </a:p>
          <a:p>
            <a:pPr marL="457200">
              <a:lnSpc>
                <a:spcPct val="107000"/>
              </a:lnSpc>
              <a:spcAft>
                <a:spcPts val="800"/>
              </a:spcAft>
            </a:pP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8" name="Textfeld 15"/>
          <p:cNvSpPr txBox="1"/>
          <p:nvPr/>
        </p:nvSpPr>
        <p:spPr>
          <a:xfrm>
            <a:off x="6164138" y="1464018"/>
            <a:ext cx="2852481" cy="4250981"/>
          </a:xfrm>
          <a:prstGeom prst="rect">
            <a:avLst/>
          </a:prstGeom>
          <a:solidFill>
            <a:srgbClr val="FFC000"/>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342900" lvl="0" indent="-342900">
              <a:lnSpc>
                <a:spcPct val="107000"/>
              </a:lnSpc>
              <a:spcAft>
                <a:spcPts val="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Witterung</a:t>
            </a:r>
          </a:p>
          <a:p>
            <a:pPr marL="342900" lvl="0" indent="-342900">
              <a:lnSpc>
                <a:spcPct val="107000"/>
              </a:lnSpc>
              <a:spcAft>
                <a:spcPts val="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Straßenbeschaffenheit</a:t>
            </a:r>
          </a:p>
          <a:p>
            <a:pPr marL="342900" lvl="0" indent="-342900">
              <a:lnSpc>
                <a:spcPct val="107000"/>
              </a:lnSpc>
              <a:spcAft>
                <a:spcPts val="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Wildwechsel</a:t>
            </a:r>
          </a:p>
          <a:p>
            <a:pPr marL="342900" lvl="0" indent="-342900">
              <a:lnSpc>
                <a:spcPct val="107000"/>
              </a:lnSpc>
              <a:spcAft>
                <a:spcPts val="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Unfälle</a:t>
            </a:r>
          </a:p>
          <a:p>
            <a:pPr marL="342900" lvl="0" indent="-342900">
              <a:lnSpc>
                <a:spcPct val="107000"/>
              </a:lnSpc>
              <a:spcAft>
                <a:spcPts val="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Baustellen</a:t>
            </a:r>
          </a:p>
          <a:p>
            <a:pPr marL="342900" lvl="0" indent="-342900">
              <a:lnSpc>
                <a:spcPct val="107000"/>
              </a:lnSpc>
              <a:spcAft>
                <a:spcPts val="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Andere Verkehrsteilnehmer</a:t>
            </a:r>
          </a:p>
          <a:p>
            <a:pPr marL="342900" lvl="0" indent="-342900">
              <a:lnSpc>
                <a:spcPct val="107000"/>
              </a:lnSpc>
              <a:spcAft>
                <a:spcPts val="80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a:t>
            </a:r>
          </a:p>
        </p:txBody>
      </p:sp>
      <p:sp>
        <p:nvSpPr>
          <p:cNvPr id="9" name="Textfeld 17"/>
          <p:cNvSpPr txBox="1"/>
          <p:nvPr/>
        </p:nvSpPr>
        <p:spPr>
          <a:xfrm>
            <a:off x="9230247" y="1464018"/>
            <a:ext cx="2844239" cy="2973344"/>
          </a:xfrm>
          <a:prstGeom prst="rect">
            <a:avLst/>
          </a:prstGeom>
          <a:solidFill>
            <a:srgbClr val="FFC000"/>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342900" lvl="0" indent="-342900">
              <a:lnSpc>
                <a:spcPct val="107000"/>
              </a:lnSpc>
              <a:spcAft>
                <a:spcPts val="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Ablenkung durch Handy</a:t>
            </a:r>
          </a:p>
          <a:p>
            <a:pPr marL="342900" lvl="0" indent="-342900">
              <a:lnSpc>
                <a:spcPct val="107000"/>
              </a:lnSpc>
              <a:spcAft>
                <a:spcPts val="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Rauchen</a:t>
            </a:r>
          </a:p>
          <a:p>
            <a:pPr marL="342900" lvl="0" indent="-342900">
              <a:lnSpc>
                <a:spcPct val="107000"/>
              </a:lnSpc>
              <a:spcAft>
                <a:spcPts val="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Musik</a:t>
            </a:r>
          </a:p>
          <a:p>
            <a:pPr marL="342900" lvl="0" indent="-342900">
              <a:lnSpc>
                <a:spcPct val="107000"/>
              </a:lnSpc>
              <a:spcAft>
                <a:spcPts val="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Betätigung Navigationsgerät</a:t>
            </a:r>
          </a:p>
          <a:p>
            <a:pPr marL="342900" lvl="0" indent="-342900">
              <a:lnSpc>
                <a:spcPct val="107000"/>
              </a:lnSpc>
              <a:spcAft>
                <a:spcPts val="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Mitfahrer</a:t>
            </a:r>
          </a:p>
          <a:p>
            <a:pPr marL="342900" lvl="0" indent="-342900">
              <a:lnSpc>
                <a:spcPct val="107000"/>
              </a:lnSpc>
              <a:spcAft>
                <a:spcPts val="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Essen/Trinken</a:t>
            </a:r>
          </a:p>
          <a:p>
            <a:pPr marL="342900" lvl="0" indent="-342900">
              <a:lnSpc>
                <a:spcPct val="107000"/>
              </a:lnSpc>
              <a:spcAft>
                <a:spcPts val="0"/>
              </a:spcAft>
              <a:buFont typeface="Wingdings" panose="05000000000000000000" pitchFamily="2" charset="2"/>
              <a:buChar char=""/>
            </a:pPr>
            <a:r>
              <a:rPr lang="de-DE" dirty="0">
                <a:effectLst/>
                <a:latin typeface="Calibri" panose="020F0502020204030204" pitchFamily="34" charset="0"/>
                <a:ea typeface="Calibri" panose="020F0502020204030204" pitchFamily="34" charset="0"/>
                <a:cs typeface="Times New Roman" panose="02020603050405020304" pitchFamily="18" charset="0"/>
              </a:rPr>
              <a:t>……</a:t>
            </a:r>
          </a:p>
          <a:p>
            <a:pPr marL="457200">
              <a:lnSpc>
                <a:spcPct val="107000"/>
              </a:lnSpc>
              <a:spcAft>
                <a:spcPts val="800"/>
              </a:spcAft>
            </a:pP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10" name="Textfeld 21"/>
          <p:cNvSpPr txBox="1"/>
          <p:nvPr/>
        </p:nvSpPr>
        <p:spPr>
          <a:xfrm>
            <a:off x="782594" y="6060988"/>
            <a:ext cx="10808043" cy="73342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0"/>
              </a:spcAft>
            </a:pPr>
            <a:r>
              <a:rPr lang="de-DE" sz="22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Fazit: Die meisten Verkehrsunfälle ereignen sich durch das Fehlverhalten der Fahrer*innen.</a:t>
            </a:r>
            <a:endParaRPr lang="de-DE" sz="2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de-DE" sz="22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Unfallbeteiligung prozentual Geschlecht: Männer – ca. 56%   /  Frauen – ca. 52 %</a:t>
            </a:r>
            <a:endParaRPr lang="de-DE" sz="2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2" name="Grafi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477234" y="-453109"/>
            <a:ext cx="925078" cy="1879547"/>
          </a:xfrm>
          <a:prstGeom prst="rect">
            <a:avLst/>
          </a:prstGeom>
        </p:spPr>
      </p:pic>
    </p:spTree>
    <p:extLst>
      <p:ext uri="{BB962C8B-B14F-4D97-AF65-F5344CB8AC3E}">
        <p14:creationId xmlns:p14="http://schemas.microsoft.com/office/powerpoint/2010/main" val="425109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p:nvPr/>
        </p:nvPicPr>
        <p:blipFill>
          <a:blip r:embed="rId2"/>
          <a:stretch>
            <a:fillRect/>
          </a:stretch>
        </p:blipFill>
        <p:spPr>
          <a:xfrm>
            <a:off x="3538503" y="155980"/>
            <a:ext cx="4389739" cy="3140395"/>
          </a:xfrm>
          <a:prstGeom prst="rect">
            <a:avLst/>
          </a:prstGeom>
        </p:spPr>
      </p:pic>
      <p:sp>
        <p:nvSpPr>
          <p:cNvPr id="4" name="Flussdiagramm: Alternativer Prozess 3"/>
          <p:cNvSpPr/>
          <p:nvPr/>
        </p:nvSpPr>
        <p:spPr>
          <a:xfrm>
            <a:off x="263480" y="3877120"/>
            <a:ext cx="2409825" cy="1000125"/>
          </a:xfrm>
          <a:prstGeom prst="flowChartAlternateProcess">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de-DE" sz="1600" b="1" kern="120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Andere auf ihr Fehlverhalten/Fahrweise ansprechen</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Flussdiagramm: Alternativer Prozess 4"/>
          <p:cNvSpPr/>
          <p:nvPr/>
        </p:nvSpPr>
        <p:spPr>
          <a:xfrm>
            <a:off x="9814088" y="5648790"/>
            <a:ext cx="1933575" cy="733425"/>
          </a:xfrm>
          <a:prstGeom prst="flowChartAlternateProcess">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fontAlgn="base">
              <a:spcAft>
                <a:spcPts val="0"/>
              </a:spcAft>
            </a:pPr>
            <a:r>
              <a:rPr lang="de-DE" sz="1600" kern="120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endParaRPr lang="de-DE" sz="1600" kern="1200" dirty="0" smtClean="0">
              <a:solidFill>
                <a:srgbClr val="000000"/>
              </a:solidFill>
              <a:effectLst/>
              <a:latin typeface="Calibri" panose="020F0502020204030204" pitchFamily="34" charset="0"/>
              <a:ea typeface="MS PGothic" panose="020B0600070205080204" pitchFamily="34" charset="-128"/>
              <a:cs typeface="MS PGothic" panose="020B0600070205080204" pitchFamily="34" charset="-128"/>
            </a:endParaRPr>
          </a:p>
          <a:p>
            <a:pPr fontAlgn="base">
              <a:spcAft>
                <a:spcPts val="0"/>
              </a:spcAft>
            </a:pPr>
            <a:r>
              <a:rPr lang="de-DE" sz="1600" kern="1200" dirty="0" smtClean="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r>
              <a:rPr lang="de-DE" sz="1600" b="1" kern="120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Vorausschauend</a:t>
            </a:r>
            <a:endParaRPr lang="de-DE" sz="1200" dirty="0">
              <a:effectLst/>
              <a:latin typeface="Times New Roman" panose="02020603050405020304" pitchFamily="18" charset="0"/>
              <a:ea typeface="Times New Roman" panose="02020603050405020304" pitchFamily="18" charset="0"/>
            </a:endParaRPr>
          </a:p>
          <a:p>
            <a:pPr fontAlgn="base">
              <a:spcAft>
                <a:spcPts val="0"/>
              </a:spcAft>
            </a:pPr>
            <a:r>
              <a:rPr lang="de-DE" sz="1600" b="1" kern="120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fahren</a:t>
            </a:r>
            <a:endParaRPr lang="de-DE" sz="1200" dirty="0">
              <a:effectLst/>
              <a:latin typeface="Times New Roman" panose="02020603050405020304" pitchFamily="18" charset="0"/>
              <a:ea typeface="Times New Roman" panose="02020603050405020304" pitchFamily="18" charset="0"/>
            </a:endParaRPr>
          </a:p>
          <a:p>
            <a:pPr algn="ctr">
              <a:lnSpc>
                <a:spcPct val="107000"/>
              </a:lnSpc>
              <a:spcAft>
                <a:spcPts val="800"/>
              </a:spcAft>
            </a:pPr>
            <a:r>
              <a:rPr lang="de-DE" sz="1600" b="1" dirty="0">
                <a:effectLst/>
                <a:latin typeface="Calibri" panose="020F0502020204030204" pitchFamily="34" charset="0"/>
                <a:ea typeface="Calibri" panose="020F0502020204030204" pitchFamily="34" charset="0"/>
                <a:cs typeface="Times New Roman" panose="02020603050405020304" pitchFamily="18" charset="0"/>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Flussdiagramm: Alternativer Prozess 5"/>
          <p:cNvSpPr/>
          <p:nvPr/>
        </p:nvSpPr>
        <p:spPr>
          <a:xfrm>
            <a:off x="7377289" y="3904724"/>
            <a:ext cx="1590675" cy="800100"/>
          </a:xfrm>
          <a:prstGeom prst="flowChartAlternateProcess">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fontAlgn="base">
              <a:spcAft>
                <a:spcPts val="0"/>
              </a:spcAft>
            </a:pPr>
            <a:endParaRPr lang="de-DE" sz="1600" b="1" kern="1200" dirty="0" smtClean="0">
              <a:solidFill>
                <a:srgbClr val="000000"/>
              </a:solidFill>
              <a:effectLst/>
              <a:latin typeface="Calibri" panose="020F0502020204030204" pitchFamily="34" charset="0"/>
              <a:ea typeface="MS PGothic" panose="020B0600070205080204" pitchFamily="34" charset="-128"/>
              <a:cs typeface="MS PGothic" panose="020B0600070205080204" pitchFamily="34" charset="-128"/>
            </a:endParaRPr>
          </a:p>
          <a:p>
            <a:pPr fontAlgn="base">
              <a:spcAft>
                <a:spcPts val="0"/>
              </a:spcAft>
            </a:pPr>
            <a:r>
              <a:rPr lang="de-DE" sz="1600" b="1" kern="1200" dirty="0" smtClean="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Verkehrsregeln</a:t>
            </a:r>
            <a:endParaRPr lang="de-DE" sz="1200" dirty="0">
              <a:effectLst/>
              <a:latin typeface="Times New Roman" panose="02020603050405020304" pitchFamily="18" charset="0"/>
              <a:ea typeface="Times New Roman" panose="02020603050405020304" pitchFamily="18" charset="0"/>
            </a:endParaRPr>
          </a:p>
          <a:p>
            <a:pPr fontAlgn="base">
              <a:spcAft>
                <a:spcPts val="0"/>
              </a:spcAft>
            </a:pPr>
            <a:r>
              <a:rPr lang="de-DE" sz="1600" b="1" kern="120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einhalten</a:t>
            </a:r>
            <a:endParaRPr lang="de-DE" sz="1200" dirty="0">
              <a:effectLst/>
              <a:latin typeface="Times New Roman" panose="02020603050405020304" pitchFamily="18" charset="0"/>
              <a:ea typeface="Times New Roman" panose="02020603050405020304" pitchFamily="18" charset="0"/>
            </a:endParaRPr>
          </a:p>
          <a:p>
            <a:pPr algn="ctr">
              <a:lnSpc>
                <a:spcPct val="107000"/>
              </a:lnSpc>
              <a:spcAft>
                <a:spcPts val="800"/>
              </a:spcAft>
            </a:pPr>
            <a:r>
              <a:rPr lang="de-DE" sz="1600" dirty="0">
                <a:effectLst/>
                <a:latin typeface="Calibri" panose="020F0502020204030204" pitchFamily="34" charset="0"/>
                <a:ea typeface="Calibri" panose="020F0502020204030204" pitchFamily="34" charset="0"/>
                <a:cs typeface="Times New Roman" panose="02020603050405020304" pitchFamily="18" charset="0"/>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Flussdiagramm: Alternativer Prozess 6"/>
          <p:cNvSpPr/>
          <p:nvPr/>
        </p:nvSpPr>
        <p:spPr>
          <a:xfrm>
            <a:off x="7115515" y="5439240"/>
            <a:ext cx="1800225" cy="942975"/>
          </a:xfrm>
          <a:prstGeom prst="flowChartAlternateProcess">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fontAlgn="base">
              <a:spcAft>
                <a:spcPts val="0"/>
              </a:spcAft>
            </a:pPr>
            <a:r>
              <a:rPr lang="de-DE" sz="1600" b="1" kern="120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endParaRPr lang="de-DE" sz="1600" b="1" kern="1200" dirty="0" smtClean="0">
              <a:solidFill>
                <a:srgbClr val="000000"/>
              </a:solidFill>
              <a:effectLst/>
              <a:latin typeface="Calibri" panose="020F0502020204030204" pitchFamily="34" charset="0"/>
              <a:ea typeface="MS PGothic" panose="020B0600070205080204" pitchFamily="34" charset="-128"/>
              <a:cs typeface="MS PGothic" panose="020B0600070205080204" pitchFamily="34" charset="-128"/>
            </a:endParaRPr>
          </a:p>
          <a:p>
            <a:pPr fontAlgn="base">
              <a:spcAft>
                <a:spcPts val="0"/>
              </a:spcAft>
            </a:pPr>
            <a:r>
              <a:rPr lang="de-DE" sz="1600" b="1" dirty="0">
                <a:solidFill>
                  <a:srgbClr val="000000"/>
                </a:solidFill>
                <a:latin typeface="Calibri" panose="020F0502020204030204" pitchFamily="34" charset="0"/>
                <a:ea typeface="MS PGothic" panose="020B0600070205080204" pitchFamily="34" charset="-128"/>
                <a:cs typeface="MS PGothic" panose="020B0600070205080204" pitchFamily="34" charset="-128"/>
              </a:rPr>
              <a:t> </a:t>
            </a:r>
            <a:r>
              <a:rPr lang="de-DE" sz="1600" b="1" dirty="0" smtClean="0">
                <a:solidFill>
                  <a:srgbClr val="000000"/>
                </a:solidFill>
                <a:latin typeface="Calibri" panose="020F0502020204030204" pitchFamily="34" charset="0"/>
                <a:ea typeface="MS PGothic" panose="020B0600070205080204" pitchFamily="34" charset="-128"/>
                <a:cs typeface="MS PGothic" panose="020B0600070205080204" pitchFamily="34" charset="-128"/>
              </a:rPr>
              <a:t>  </a:t>
            </a:r>
            <a:r>
              <a:rPr lang="de-DE" sz="1600" b="1" kern="1200" dirty="0" smtClean="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Ausgeschlafen</a:t>
            </a:r>
            <a:r>
              <a:rPr lang="de-DE" sz="1600" b="1" kern="120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endParaRPr lang="de-DE" sz="1600" b="1" kern="1200" dirty="0" smtClean="0">
              <a:solidFill>
                <a:srgbClr val="000000"/>
              </a:solidFill>
              <a:effectLst/>
              <a:latin typeface="Calibri" panose="020F0502020204030204" pitchFamily="34" charset="0"/>
              <a:ea typeface="MS PGothic" panose="020B0600070205080204" pitchFamily="34" charset="-128"/>
              <a:cs typeface="MS PGothic" panose="020B0600070205080204" pitchFamily="34" charset="-128"/>
            </a:endParaRPr>
          </a:p>
          <a:p>
            <a:pPr fontAlgn="base">
              <a:spcAft>
                <a:spcPts val="0"/>
              </a:spcAft>
            </a:pPr>
            <a:r>
              <a:rPr lang="de-DE" sz="1600" b="1" kern="1200" dirty="0" smtClean="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ohne </a:t>
            </a:r>
            <a:r>
              <a:rPr lang="de-DE" sz="1600" b="1" kern="120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Stress und </a:t>
            </a:r>
            <a:endParaRPr lang="de-DE" sz="1600" b="1" kern="1200" dirty="0" smtClean="0">
              <a:solidFill>
                <a:srgbClr val="000000"/>
              </a:solidFill>
              <a:effectLst/>
              <a:latin typeface="Calibri" panose="020F0502020204030204" pitchFamily="34" charset="0"/>
              <a:ea typeface="MS PGothic" panose="020B0600070205080204" pitchFamily="34" charset="-128"/>
              <a:cs typeface="MS PGothic" panose="020B0600070205080204" pitchFamily="34" charset="-128"/>
            </a:endParaRPr>
          </a:p>
          <a:p>
            <a:pPr fontAlgn="base">
              <a:spcAft>
                <a:spcPts val="0"/>
              </a:spcAft>
            </a:pPr>
            <a:r>
              <a:rPr lang="de-DE" sz="1600" b="1" dirty="0">
                <a:solidFill>
                  <a:srgbClr val="000000"/>
                </a:solidFill>
                <a:latin typeface="Calibri" panose="020F0502020204030204" pitchFamily="34" charset="0"/>
                <a:ea typeface="MS PGothic" panose="020B0600070205080204" pitchFamily="34" charset="-128"/>
                <a:cs typeface="MS PGothic" panose="020B0600070205080204" pitchFamily="34" charset="-128"/>
              </a:rPr>
              <a:t> </a:t>
            </a:r>
            <a:r>
              <a:rPr lang="de-DE" sz="1600" b="1" dirty="0" smtClean="0">
                <a:solidFill>
                  <a:srgbClr val="000000"/>
                </a:solidFill>
                <a:latin typeface="Calibri" panose="020F0502020204030204" pitchFamily="34" charset="0"/>
                <a:ea typeface="MS PGothic" panose="020B0600070205080204" pitchFamily="34" charset="-128"/>
                <a:cs typeface="MS PGothic" panose="020B0600070205080204" pitchFamily="34" charset="-128"/>
              </a:rPr>
              <a:t> </a:t>
            </a:r>
            <a:r>
              <a:rPr lang="de-DE" sz="1600" b="1" kern="1200" dirty="0" smtClean="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Zeitdruck </a:t>
            </a:r>
            <a:r>
              <a:rPr lang="de-DE" sz="1600" b="1" kern="120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fahren</a:t>
            </a:r>
            <a:endParaRPr lang="de-DE" sz="1200" dirty="0">
              <a:effectLst/>
              <a:latin typeface="Times New Roman" panose="02020603050405020304" pitchFamily="18" charset="0"/>
              <a:ea typeface="Times New Roman" panose="02020603050405020304" pitchFamily="18" charset="0"/>
            </a:endParaRPr>
          </a:p>
          <a:p>
            <a:pPr algn="ctr">
              <a:lnSpc>
                <a:spcPct val="107000"/>
              </a:lnSpc>
              <a:spcAft>
                <a:spcPts val="800"/>
              </a:spcAft>
            </a:pPr>
            <a:r>
              <a:rPr lang="de-DE" sz="1600" dirty="0">
                <a:effectLst/>
                <a:latin typeface="Calibri" panose="020F0502020204030204" pitchFamily="34" charset="0"/>
                <a:ea typeface="Calibri" panose="020F0502020204030204" pitchFamily="34" charset="0"/>
                <a:cs typeface="Times New Roman" panose="02020603050405020304" pitchFamily="18" charset="0"/>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Flussdiagramm: Alternativer Prozess 7"/>
          <p:cNvSpPr/>
          <p:nvPr/>
        </p:nvSpPr>
        <p:spPr>
          <a:xfrm>
            <a:off x="3569218" y="5669065"/>
            <a:ext cx="2647950" cy="1114425"/>
          </a:xfrm>
          <a:prstGeom prst="flowChartAlternateProcess">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de-DE" sz="1600" b="1" kern="120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Keine Ablenkung im Auto zulassen (Handy, Mitfahrer, Essen, Musik,….)</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Flussdiagramm: Alternativer Prozess 8"/>
          <p:cNvSpPr/>
          <p:nvPr/>
        </p:nvSpPr>
        <p:spPr>
          <a:xfrm>
            <a:off x="705246" y="5229446"/>
            <a:ext cx="1647825" cy="1019175"/>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fontAlgn="base">
              <a:spcAft>
                <a:spcPts val="0"/>
              </a:spcAft>
            </a:pPr>
            <a:r>
              <a:rPr lang="de-DE" sz="1600" b="1" kern="1200" dirty="0">
                <a:solidFill>
                  <a:srgbClr val="000000"/>
                </a:solidFill>
                <a:effectLst/>
                <a:ea typeface="MS PGothic" panose="020B0600070205080204" pitchFamily="34" charset="-128"/>
                <a:cs typeface="MS PGothic" panose="020B0600070205080204" pitchFamily="34" charset="-128"/>
              </a:rPr>
              <a:t>   Verzicht auf Alkohol/Drogen</a:t>
            </a:r>
            <a:endParaRPr lang="de-DE" sz="1200" dirty="0">
              <a:effectLst/>
              <a:latin typeface="Times New Roman" panose="02020603050405020304" pitchFamily="18" charset="0"/>
              <a:ea typeface="Times New Roman" panose="02020603050405020304" pitchFamily="18" charset="0"/>
            </a:endParaRPr>
          </a:p>
          <a:p>
            <a:pPr algn="ctr">
              <a:lnSpc>
                <a:spcPct val="107000"/>
              </a:lnSpc>
              <a:spcAft>
                <a:spcPts val="800"/>
              </a:spcAft>
            </a:pPr>
            <a:r>
              <a:rPr lang="de-DE" sz="1100" dirty="0">
                <a:effectLst/>
                <a:ea typeface="Calibri" panose="020F0502020204030204" pitchFamily="34" charset="0"/>
                <a:cs typeface="Times New Roman" panose="02020603050405020304" pitchFamily="18" charset="0"/>
              </a:rPr>
              <a:t> </a:t>
            </a:r>
          </a:p>
        </p:txBody>
      </p:sp>
      <p:sp>
        <p:nvSpPr>
          <p:cNvPr id="10" name="Flussdiagramm: Alternativer Prozess 9"/>
          <p:cNvSpPr/>
          <p:nvPr/>
        </p:nvSpPr>
        <p:spPr>
          <a:xfrm>
            <a:off x="4502848" y="3971464"/>
            <a:ext cx="2562225" cy="1266825"/>
          </a:xfrm>
          <a:prstGeom prst="flowChartAlternateProcess">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de-DE" sz="1600" b="1" kern="120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Das Auto auf          Verkehrstauglichkeit überprüfen.(</a:t>
            </a:r>
            <a:r>
              <a:rPr lang="de-DE" sz="1600" b="1" kern="120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Beleuchtung,Beladung</a:t>
            </a:r>
            <a:r>
              <a:rPr lang="de-DE" sz="1600" b="1" kern="120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Flussdiagramm: Alternativer Prozess 10"/>
          <p:cNvSpPr/>
          <p:nvPr/>
        </p:nvSpPr>
        <p:spPr>
          <a:xfrm>
            <a:off x="9258426" y="4299031"/>
            <a:ext cx="2190750" cy="1019175"/>
          </a:xfrm>
          <a:prstGeom prst="flowChartAlternateProcess">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fontAlgn="base">
              <a:spcAft>
                <a:spcPts val="0"/>
              </a:spcAft>
            </a:pPr>
            <a:r>
              <a:rPr lang="de-DE" sz="1600" b="1" kern="120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Meine Fahrweise</a:t>
            </a:r>
            <a:endParaRPr lang="de-DE" sz="1200">
              <a:effectLst/>
              <a:latin typeface="Times New Roman" panose="02020603050405020304" pitchFamily="18" charset="0"/>
              <a:ea typeface="Times New Roman" panose="02020603050405020304" pitchFamily="18" charset="0"/>
            </a:endParaRPr>
          </a:p>
          <a:p>
            <a:pPr fontAlgn="base">
              <a:spcAft>
                <a:spcPts val="0"/>
              </a:spcAft>
            </a:pPr>
            <a:r>
              <a:rPr lang="de-DE" sz="1600" b="1" kern="120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anpassen (Witterung, Geschwindigkeit….)</a:t>
            </a:r>
            <a:endParaRPr lang="de-DE" sz="1200">
              <a:effectLst/>
              <a:latin typeface="Times New Roman" panose="02020603050405020304" pitchFamily="18" charset="0"/>
              <a:ea typeface="Times New Roman" panose="02020603050405020304" pitchFamily="18" charset="0"/>
            </a:endParaRPr>
          </a:p>
          <a:p>
            <a:pPr algn="ctr">
              <a:lnSpc>
                <a:spcPct val="107000"/>
              </a:lnSpc>
              <a:spcAft>
                <a:spcPts val="800"/>
              </a:spcAft>
            </a:pPr>
            <a:r>
              <a:rPr lang="de-DE"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12" name="Flussdiagramm: Alternativer Prozess 11"/>
          <p:cNvSpPr/>
          <p:nvPr/>
        </p:nvSpPr>
        <p:spPr>
          <a:xfrm>
            <a:off x="2632418" y="4894189"/>
            <a:ext cx="1676400" cy="615333"/>
          </a:xfrm>
          <a:prstGeom prst="flowChartAlternateProcess">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fontAlgn="base">
              <a:spcAft>
                <a:spcPts val="0"/>
              </a:spcAft>
            </a:pPr>
            <a:endParaRPr lang="de-DE" sz="1600" b="1" kern="1200" dirty="0" smtClean="0">
              <a:solidFill>
                <a:srgbClr val="000000"/>
              </a:solidFill>
              <a:effectLst/>
              <a:latin typeface="Calibri" panose="020F0502020204030204" pitchFamily="34" charset="0"/>
              <a:ea typeface="MS PGothic" panose="020B0600070205080204" pitchFamily="34" charset="-128"/>
              <a:cs typeface="MS PGothic" panose="020B0600070205080204" pitchFamily="34" charset="-128"/>
            </a:endParaRPr>
          </a:p>
          <a:p>
            <a:pPr fontAlgn="base">
              <a:spcAft>
                <a:spcPts val="0"/>
              </a:spcAft>
            </a:pPr>
            <a:r>
              <a:rPr lang="de-DE" sz="1600" b="1" kern="1200" dirty="0" smtClean="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Sicherheitsgurt </a:t>
            </a:r>
            <a:endParaRPr lang="de-DE" sz="1200" dirty="0">
              <a:effectLst/>
              <a:latin typeface="Times New Roman" panose="02020603050405020304" pitchFamily="18" charset="0"/>
              <a:ea typeface="Times New Roman" panose="02020603050405020304" pitchFamily="18" charset="0"/>
            </a:endParaRPr>
          </a:p>
          <a:p>
            <a:pPr fontAlgn="base">
              <a:spcAft>
                <a:spcPts val="0"/>
              </a:spcAft>
            </a:pPr>
            <a:r>
              <a:rPr lang="de-DE" sz="1600" b="1" kern="120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anlegen</a:t>
            </a:r>
            <a:endParaRPr lang="de-DE" sz="1200" dirty="0">
              <a:effectLst/>
              <a:latin typeface="Times New Roman" panose="02020603050405020304" pitchFamily="18" charset="0"/>
              <a:ea typeface="Times New Roman" panose="02020603050405020304" pitchFamily="18" charset="0"/>
            </a:endParaRPr>
          </a:p>
          <a:p>
            <a:pPr algn="ctr">
              <a:lnSpc>
                <a:spcPct val="107000"/>
              </a:lnSpc>
              <a:spcAft>
                <a:spcPts val="800"/>
              </a:spcAft>
            </a:pP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13" name="Grafik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393233" y="-393232"/>
            <a:ext cx="762247" cy="1548714"/>
          </a:xfrm>
          <a:prstGeom prst="rect">
            <a:avLst/>
          </a:prstGeom>
        </p:spPr>
      </p:pic>
      <p:sp>
        <p:nvSpPr>
          <p:cNvPr id="14" name="Textfeld 13"/>
          <p:cNvSpPr txBox="1"/>
          <p:nvPr/>
        </p:nvSpPr>
        <p:spPr>
          <a:xfrm>
            <a:off x="4429316" y="45841"/>
            <a:ext cx="2608114" cy="430887"/>
          </a:xfrm>
          <a:prstGeom prst="rect">
            <a:avLst/>
          </a:prstGeom>
          <a:noFill/>
        </p:spPr>
        <p:txBody>
          <a:bodyPr wrap="square" rtlCol="0">
            <a:spAutoFit/>
          </a:bodyPr>
          <a:lstStyle/>
          <a:p>
            <a:r>
              <a:rPr lang="de-DE" sz="2200" b="1" dirty="0" smtClean="0"/>
              <a:t>Gruppenarbeit</a:t>
            </a:r>
            <a:endParaRPr lang="de-DE" sz="2200" b="1" dirty="0"/>
          </a:p>
        </p:txBody>
      </p:sp>
      <p:sp>
        <p:nvSpPr>
          <p:cNvPr id="15" name="Textfeld 14"/>
          <p:cNvSpPr txBox="1"/>
          <p:nvPr/>
        </p:nvSpPr>
        <p:spPr>
          <a:xfrm>
            <a:off x="1475727" y="3319667"/>
            <a:ext cx="9646512" cy="628505"/>
          </a:xfrm>
          <a:prstGeom prst="rect">
            <a:avLst/>
          </a:prstGeom>
          <a:noFill/>
        </p:spPr>
        <p:txBody>
          <a:bodyPr wrap="square" rtlCol="0">
            <a:spAutoFit/>
          </a:bodyPr>
          <a:lstStyle/>
          <a:p>
            <a:pPr fontAlgn="base">
              <a:spcBef>
                <a:spcPts val="575"/>
              </a:spcBef>
              <a:spcAft>
                <a:spcPts val="0"/>
              </a:spcAft>
            </a:pPr>
            <a:r>
              <a:rPr lang="de-DE" sz="2200" b="1" dirty="0">
                <a:solidFill>
                  <a:srgbClr val="000000"/>
                </a:solidFill>
                <a:latin typeface="Calibri" panose="020F0502020204030204" pitchFamily="34" charset="0"/>
                <a:ea typeface="MS PGothic" panose="020B0600070205080204" pitchFamily="34" charset="-128"/>
                <a:cs typeface="MS PGothic" panose="020B0600070205080204" pitchFamily="34" charset="-128"/>
              </a:rPr>
              <a:t>Frage: Was kann ich selbst tun, um einen schweren Unfall zu vermeiden?</a:t>
            </a:r>
            <a:endParaRPr lang="de-DE" sz="2200" b="1" dirty="0" smtClean="0">
              <a:effectLst/>
              <a:latin typeface="Times New Roman" panose="02020603050405020304" pitchFamily="18" charset="0"/>
              <a:ea typeface="Times New Roman" panose="02020603050405020304" pitchFamily="18" charset="0"/>
            </a:endParaRPr>
          </a:p>
          <a:p>
            <a:pPr>
              <a:lnSpc>
                <a:spcPct val="107000"/>
              </a:lnSpc>
              <a:spcAft>
                <a:spcPts val="800"/>
              </a:spcAft>
            </a:pPr>
            <a:r>
              <a:rPr lang="de-DE" sz="120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de-DE"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31845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515762" y="1404629"/>
            <a:ext cx="8114270" cy="3862596"/>
          </a:xfrm>
          <a:prstGeom prst="rect">
            <a:avLst/>
          </a:prstGeom>
        </p:spPr>
        <p:txBody>
          <a:bodyPr wrap="square">
            <a:spAutoFit/>
          </a:bodyPr>
          <a:lstStyle/>
          <a:p>
            <a:pPr algn="ctr" fontAlgn="base">
              <a:spcBef>
                <a:spcPts val="720"/>
              </a:spcBef>
              <a:spcAft>
                <a:spcPts val="0"/>
              </a:spcAft>
            </a:pPr>
            <a:r>
              <a:rPr lang="de-DE" sz="2800" b="1" i="1" dirty="0">
                <a:solidFill>
                  <a:srgbClr val="000000"/>
                </a:solidFill>
                <a:ea typeface="MS PGothic" panose="020B0600070205080204" pitchFamily="34" charset="-128"/>
              </a:rPr>
              <a:t>Vorführung des Films „Life Lines“  </a:t>
            </a:r>
            <a:endParaRPr lang="de-DE" sz="1100" dirty="0" smtClean="0">
              <a:effectLst/>
              <a:ea typeface="Times New Roman" panose="02020603050405020304" pitchFamily="18" charset="0"/>
            </a:endParaRPr>
          </a:p>
          <a:p>
            <a:pPr algn="ctr" fontAlgn="base">
              <a:spcBef>
                <a:spcPts val="625"/>
              </a:spcBef>
              <a:spcAft>
                <a:spcPts val="0"/>
              </a:spcAft>
            </a:pPr>
            <a:r>
              <a:rPr lang="de-DE" sz="2400" dirty="0">
                <a:solidFill>
                  <a:srgbClr val="000000"/>
                </a:solidFill>
                <a:ea typeface="MS PGothic" panose="020B0600070205080204" pitchFamily="34" charset="-128"/>
                <a:cs typeface="MS PGothic" panose="020B0600070205080204" pitchFamily="34" charset="-128"/>
              </a:rPr>
              <a:t> </a:t>
            </a:r>
            <a:endParaRPr lang="de-DE" sz="1100" dirty="0" smtClean="0">
              <a:effectLst/>
              <a:ea typeface="Times New Roman" panose="02020603050405020304" pitchFamily="18" charset="0"/>
            </a:endParaRPr>
          </a:p>
          <a:p>
            <a:pPr algn="ctr" fontAlgn="base">
              <a:spcBef>
                <a:spcPts val="625"/>
              </a:spcBef>
              <a:spcAft>
                <a:spcPts val="0"/>
              </a:spcAft>
            </a:pPr>
            <a:r>
              <a:rPr lang="de-DE" sz="2800" dirty="0">
                <a:solidFill>
                  <a:srgbClr val="000000"/>
                </a:solidFill>
                <a:ea typeface="MS PGothic" panose="020B0600070205080204" pitchFamily="34" charset="-128"/>
                <a:cs typeface="MS PGothic" panose="020B0600070205080204" pitchFamily="34" charset="-128"/>
              </a:rPr>
              <a:t>Film, falls er nicht als DVD vorliegt, verfügbar unter </a:t>
            </a:r>
            <a:endParaRPr lang="de-DE" sz="2800" dirty="0" smtClean="0">
              <a:effectLst/>
              <a:ea typeface="Times New Roman" panose="02020603050405020304" pitchFamily="18" charset="0"/>
            </a:endParaRPr>
          </a:p>
          <a:p>
            <a:pPr algn="ctr" fontAlgn="base">
              <a:spcBef>
                <a:spcPts val="625"/>
              </a:spcBef>
              <a:spcAft>
                <a:spcPts val="0"/>
              </a:spcAft>
            </a:pPr>
            <a:r>
              <a:rPr lang="de-DE" sz="2800" u="sng" dirty="0">
                <a:solidFill>
                  <a:srgbClr val="0563C1"/>
                </a:solidFill>
                <a:ea typeface="MS PGothic" panose="020B0600070205080204" pitchFamily="34" charset="-128"/>
                <a:cs typeface="MS PGothic" panose="020B0600070205080204" pitchFamily="34" charset="-128"/>
                <a:hlinkClick r:id="rId2"/>
              </a:rPr>
              <a:t>https://vimeo.com/827201619</a:t>
            </a:r>
            <a:endParaRPr lang="de-DE" sz="2800" dirty="0" smtClean="0">
              <a:effectLst/>
              <a:ea typeface="Times New Roman" panose="02020603050405020304" pitchFamily="18" charset="0"/>
            </a:endParaRPr>
          </a:p>
          <a:p>
            <a:pPr algn="ctr" fontAlgn="base">
              <a:spcBef>
                <a:spcPts val="625"/>
              </a:spcBef>
              <a:spcAft>
                <a:spcPts val="0"/>
              </a:spcAft>
            </a:pPr>
            <a:r>
              <a:rPr lang="de-DE" sz="2800" dirty="0">
                <a:solidFill>
                  <a:srgbClr val="000000"/>
                </a:solidFill>
                <a:ea typeface="MS PGothic" panose="020B0600070205080204" pitchFamily="34" charset="-128"/>
                <a:cs typeface="MS PGothic" panose="020B0600070205080204" pitchFamily="34" charset="-128"/>
              </a:rPr>
              <a:t> </a:t>
            </a:r>
            <a:endParaRPr lang="de-DE" sz="2800" dirty="0" smtClean="0">
              <a:effectLst/>
              <a:ea typeface="Times New Roman" panose="02020603050405020304" pitchFamily="18" charset="0"/>
            </a:endParaRPr>
          </a:p>
          <a:p>
            <a:pPr algn="ctr" fontAlgn="base">
              <a:spcBef>
                <a:spcPts val="625"/>
              </a:spcBef>
              <a:spcAft>
                <a:spcPts val="0"/>
              </a:spcAft>
            </a:pPr>
            <a:r>
              <a:rPr lang="de-DE" sz="2800" dirty="0">
                <a:solidFill>
                  <a:srgbClr val="000000"/>
                </a:solidFill>
                <a:ea typeface="MS PGothic" panose="020B0600070205080204" pitchFamily="34" charset="-128"/>
                <a:cs typeface="MS PGothic" panose="020B0600070205080204" pitchFamily="34" charset="-128"/>
              </a:rPr>
              <a:t>oder auf der Internetseite</a:t>
            </a:r>
            <a:endParaRPr lang="de-DE" sz="2800" dirty="0" smtClean="0">
              <a:effectLst/>
              <a:ea typeface="Times New Roman" panose="02020603050405020304" pitchFamily="18" charset="0"/>
            </a:endParaRPr>
          </a:p>
          <a:p>
            <a:pPr algn="ctr" fontAlgn="base">
              <a:spcBef>
                <a:spcPts val="625"/>
              </a:spcBef>
              <a:spcAft>
                <a:spcPts val="0"/>
              </a:spcAft>
            </a:pPr>
            <a:r>
              <a:rPr lang="de-DE" sz="2800" u="sng" dirty="0">
                <a:solidFill>
                  <a:srgbClr val="2E74B5"/>
                </a:solidFill>
                <a:ea typeface="MS PGothic" panose="020B0600070205080204" pitchFamily="34" charset="-128"/>
                <a:cs typeface="MS PGothic" panose="020B0600070205080204" pitchFamily="34" charset="-128"/>
                <a:hlinkClick r:id="rId3"/>
              </a:rPr>
              <a:t>www.abgefahren-wie</a:t>
            </a:r>
            <a:r>
              <a:rPr lang="de-DE" sz="2800" u="sng" dirty="0">
                <a:solidFill>
                  <a:srgbClr val="2E74B5"/>
                </a:solidFill>
                <a:ea typeface="MS PGothic" panose="020B0600070205080204" pitchFamily="34" charset="-128"/>
                <a:cs typeface="MS PGothic" panose="020B0600070205080204" pitchFamily="34" charset="-128"/>
              </a:rPr>
              <a:t> –krass-ist-das-denn</a:t>
            </a:r>
            <a:endParaRPr lang="de-DE" sz="2800" dirty="0" smtClean="0">
              <a:effectLst/>
              <a:ea typeface="Times New Roman" panose="02020603050405020304" pitchFamily="18" charset="0"/>
            </a:endParaRPr>
          </a:p>
          <a:p>
            <a:pPr algn="ctr" fontAlgn="base">
              <a:spcBef>
                <a:spcPts val="625"/>
              </a:spcBef>
              <a:spcAft>
                <a:spcPts val="0"/>
              </a:spcAft>
            </a:pPr>
            <a:r>
              <a:rPr lang="de-DE" dirty="0">
                <a:ea typeface="Times New Roman" panose="02020603050405020304" pitchFamily="18" charset="0"/>
              </a:rPr>
              <a:t> </a:t>
            </a:r>
            <a:endParaRPr lang="de-DE" sz="1100" dirty="0">
              <a:effectLst/>
              <a:ea typeface="Times New Roman" panose="02020603050405020304" pitchFamily="18" charset="0"/>
            </a:endParaRPr>
          </a:p>
        </p:txBody>
      </p:sp>
      <p:pic>
        <p:nvPicPr>
          <p:cNvPr id="4" name="Grafik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a:off x="576090" y="-477236"/>
            <a:ext cx="925078" cy="1879547"/>
          </a:xfrm>
          <a:prstGeom prst="rect">
            <a:avLst/>
          </a:prstGeom>
        </p:spPr>
      </p:pic>
    </p:spTree>
    <p:extLst>
      <p:ext uri="{BB962C8B-B14F-4D97-AF65-F5344CB8AC3E}">
        <p14:creationId xmlns:p14="http://schemas.microsoft.com/office/powerpoint/2010/main" val="31205358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544765" y="-411132"/>
            <a:ext cx="912264" cy="1853514"/>
          </a:xfrm>
          <a:prstGeom prst="rect">
            <a:avLst/>
          </a:prstGeom>
        </p:spPr>
      </p:pic>
      <p:sp>
        <p:nvSpPr>
          <p:cNvPr id="4" name="Textfeld 3"/>
          <p:cNvSpPr txBox="1"/>
          <p:nvPr/>
        </p:nvSpPr>
        <p:spPr>
          <a:xfrm>
            <a:off x="1075038" y="2074670"/>
            <a:ext cx="6833286" cy="461665"/>
          </a:xfrm>
          <a:prstGeom prst="rect">
            <a:avLst/>
          </a:prstGeom>
          <a:noFill/>
        </p:spPr>
        <p:txBody>
          <a:bodyPr wrap="square" rtlCol="0">
            <a:spAutoFit/>
          </a:bodyPr>
          <a:lstStyle/>
          <a:p>
            <a:pPr marL="342900" indent="-342900">
              <a:buFont typeface="Wingdings" panose="05000000000000000000" pitchFamily="2" charset="2"/>
              <a:buChar char="§"/>
            </a:pPr>
            <a:r>
              <a:rPr lang="de-DE" sz="2400" dirty="0" smtClean="0"/>
              <a:t>Welche Unfallursachen liegen im Film vor?</a:t>
            </a:r>
            <a:endParaRPr lang="de-DE" sz="2400" dirty="0"/>
          </a:p>
        </p:txBody>
      </p:sp>
      <p:sp>
        <p:nvSpPr>
          <p:cNvPr id="5" name="Textfeld 4"/>
          <p:cNvSpPr txBox="1"/>
          <p:nvPr/>
        </p:nvSpPr>
        <p:spPr>
          <a:xfrm>
            <a:off x="1075038" y="2906712"/>
            <a:ext cx="6297827" cy="461665"/>
          </a:xfrm>
          <a:prstGeom prst="rect">
            <a:avLst/>
          </a:prstGeom>
          <a:noFill/>
        </p:spPr>
        <p:txBody>
          <a:bodyPr wrap="square" rtlCol="0">
            <a:spAutoFit/>
          </a:bodyPr>
          <a:lstStyle/>
          <a:p>
            <a:pPr marL="342900" indent="-342900">
              <a:buFont typeface="Wingdings" panose="05000000000000000000" pitchFamily="2" charset="2"/>
              <a:buChar char="§"/>
            </a:pPr>
            <a:r>
              <a:rPr lang="de-DE" sz="2400" dirty="0" smtClean="0"/>
              <a:t>Wie haben sich die Darsteller verhalten?</a:t>
            </a:r>
            <a:endParaRPr lang="de-DE" sz="2400" dirty="0"/>
          </a:p>
        </p:txBody>
      </p:sp>
      <p:sp>
        <p:nvSpPr>
          <p:cNvPr id="6" name="Textfeld 5"/>
          <p:cNvSpPr txBox="1"/>
          <p:nvPr/>
        </p:nvSpPr>
        <p:spPr>
          <a:xfrm>
            <a:off x="1075038" y="3829897"/>
            <a:ext cx="7677665" cy="461665"/>
          </a:xfrm>
          <a:prstGeom prst="rect">
            <a:avLst/>
          </a:prstGeom>
          <a:noFill/>
        </p:spPr>
        <p:txBody>
          <a:bodyPr wrap="square" rtlCol="0">
            <a:spAutoFit/>
          </a:bodyPr>
          <a:lstStyle/>
          <a:p>
            <a:pPr marL="285750" indent="-285750">
              <a:buFont typeface="Wingdings" panose="05000000000000000000" pitchFamily="2" charset="2"/>
              <a:buChar char="§"/>
            </a:pPr>
            <a:r>
              <a:rPr lang="de-DE" sz="2400" dirty="0" smtClean="0"/>
              <a:t>Hätte der Verkehrsunfall vermieden werden können?</a:t>
            </a:r>
            <a:endParaRPr lang="de-DE" sz="2400" dirty="0"/>
          </a:p>
        </p:txBody>
      </p:sp>
      <p:sp>
        <p:nvSpPr>
          <p:cNvPr id="8" name="Textfeld 7"/>
          <p:cNvSpPr txBox="1"/>
          <p:nvPr/>
        </p:nvSpPr>
        <p:spPr>
          <a:xfrm>
            <a:off x="1086645" y="1381782"/>
            <a:ext cx="3562865" cy="461665"/>
          </a:xfrm>
          <a:prstGeom prst="rect">
            <a:avLst/>
          </a:prstGeom>
          <a:noFill/>
        </p:spPr>
        <p:txBody>
          <a:bodyPr wrap="square" rtlCol="0">
            <a:spAutoFit/>
          </a:bodyPr>
          <a:lstStyle/>
          <a:p>
            <a:r>
              <a:rPr lang="de-DE" sz="2400" b="1" dirty="0" smtClean="0"/>
              <a:t>Reflektion Film ‚Life Lines‘</a:t>
            </a:r>
            <a:endParaRPr lang="de-DE" sz="2400" b="1" dirty="0"/>
          </a:p>
        </p:txBody>
      </p:sp>
      <p:sp>
        <p:nvSpPr>
          <p:cNvPr id="9" name="Rechteck 8"/>
          <p:cNvSpPr/>
          <p:nvPr/>
        </p:nvSpPr>
        <p:spPr>
          <a:xfrm>
            <a:off x="1075038" y="4769006"/>
            <a:ext cx="7148945" cy="461665"/>
          </a:xfrm>
          <a:prstGeom prst="rect">
            <a:avLst/>
          </a:prstGeom>
        </p:spPr>
        <p:txBody>
          <a:bodyPr wrap="none">
            <a:spAutoFit/>
          </a:bodyPr>
          <a:lstStyle/>
          <a:p>
            <a:pPr marL="342900" indent="-342900">
              <a:buFont typeface="Wingdings" panose="05000000000000000000" pitchFamily="2" charset="2"/>
              <a:buChar char="§"/>
            </a:pPr>
            <a:r>
              <a:rPr lang="de-DE" sz="2400" dirty="0"/>
              <a:t>Habt ihr schon einmal eine ähnliche Situation erlebt?</a:t>
            </a:r>
          </a:p>
        </p:txBody>
      </p:sp>
    </p:spTree>
    <p:extLst>
      <p:ext uri="{BB962C8B-B14F-4D97-AF65-F5344CB8AC3E}">
        <p14:creationId xmlns:p14="http://schemas.microsoft.com/office/powerpoint/2010/main" val="2505236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9"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500</Words>
  <Application>Microsoft Office PowerPoint</Application>
  <PresentationFormat>Breitbild</PresentationFormat>
  <Paragraphs>116</Paragraphs>
  <Slides>11</Slides>
  <Notes>0</Notes>
  <HiddenSlides>0</HiddenSlides>
  <MMClips>0</MMClips>
  <ScaleCrop>false</ScaleCrop>
  <HeadingPairs>
    <vt:vector size="6" baseType="variant">
      <vt:variant>
        <vt:lpstr>Verwendete Schriftarten</vt:lpstr>
      </vt:variant>
      <vt:variant>
        <vt:i4>9</vt:i4>
      </vt:variant>
      <vt:variant>
        <vt:lpstr>Design</vt:lpstr>
      </vt:variant>
      <vt:variant>
        <vt:i4>1</vt:i4>
      </vt:variant>
      <vt:variant>
        <vt:lpstr>Folientitel</vt:lpstr>
      </vt:variant>
      <vt:variant>
        <vt:i4>11</vt:i4>
      </vt:variant>
    </vt:vector>
  </HeadingPairs>
  <TitlesOfParts>
    <vt:vector size="21" baseType="lpstr">
      <vt:lpstr>MS PGothic</vt:lpstr>
      <vt:lpstr>SimSun</vt:lpstr>
      <vt:lpstr>Arial</vt:lpstr>
      <vt:lpstr>Calibri</vt:lpstr>
      <vt:lpstr>Calibri Light</vt:lpstr>
      <vt:lpstr>Mangal</vt:lpstr>
      <vt:lpstr>MetaNormalLF-Roman</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IT.Niedersachsen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Berding, Heike (PI Emsland/Grf.Bentheim Prävention)</dc:creator>
  <cp:lastModifiedBy>gossab82</cp:lastModifiedBy>
  <cp:revision>36</cp:revision>
  <dcterms:created xsi:type="dcterms:W3CDTF">2023-06-21T05:18:34Z</dcterms:created>
  <dcterms:modified xsi:type="dcterms:W3CDTF">2023-08-25T09:12:27Z</dcterms:modified>
</cp:coreProperties>
</file>